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59" r:id="rId5"/>
    <p:sldId id="258" r:id="rId6"/>
    <p:sldId id="276" r:id="rId7"/>
    <p:sldId id="262" r:id="rId8"/>
    <p:sldId id="261" r:id="rId9"/>
    <p:sldId id="260" r:id="rId10"/>
    <p:sldId id="265" r:id="rId11"/>
    <p:sldId id="264" r:id="rId12"/>
    <p:sldId id="266" r:id="rId13"/>
    <p:sldId id="269" r:id="rId14"/>
    <p:sldId id="267" r:id="rId15"/>
    <p:sldId id="272" r:id="rId16"/>
    <p:sldId id="289" r:id="rId17"/>
    <p:sldId id="271" r:id="rId18"/>
    <p:sldId id="270" r:id="rId19"/>
    <p:sldId id="273" r:id="rId20"/>
    <p:sldId id="275" r:id="rId21"/>
    <p:sldId id="278" r:id="rId22"/>
    <p:sldId id="295" r:id="rId23"/>
    <p:sldId id="277" r:id="rId24"/>
    <p:sldId id="291" r:id="rId25"/>
    <p:sldId id="293" r:id="rId26"/>
    <p:sldId id="292" r:id="rId27"/>
    <p:sldId id="279" r:id="rId28"/>
    <p:sldId id="280" r:id="rId29"/>
    <p:sldId id="281" r:id="rId30"/>
    <p:sldId id="284" r:id="rId31"/>
    <p:sldId id="282" r:id="rId32"/>
    <p:sldId id="285" r:id="rId33"/>
    <p:sldId id="286" r:id="rId34"/>
    <p:sldId id="287" r:id="rId35"/>
    <p:sldId id="296" r:id="rId36"/>
    <p:sldId id="28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81CCFB4-A49A-440A-BE55-596813601596}" type="datetimeFigureOut">
              <a:rPr lang="en-US" smtClean="0"/>
              <a:t>11/14/2020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89D3208-BDAE-4190-B136-A63DE31925F0}"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8764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CCFB4-A49A-440A-BE55-596813601596}"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D3208-BDAE-4190-B136-A63DE31925F0}" type="slidenum">
              <a:rPr lang="en-US" smtClean="0"/>
              <a:t>‹#›</a:t>
            </a:fld>
            <a:endParaRPr lang="en-US"/>
          </a:p>
        </p:txBody>
      </p:sp>
    </p:spTree>
    <p:extLst>
      <p:ext uri="{BB962C8B-B14F-4D97-AF65-F5344CB8AC3E}">
        <p14:creationId xmlns:p14="http://schemas.microsoft.com/office/powerpoint/2010/main" val="180714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CCFB4-A49A-440A-BE55-596813601596}"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D3208-BDAE-4190-B136-A63DE31925F0}" type="slidenum">
              <a:rPr lang="en-US" smtClean="0"/>
              <a:t>‹#›</a:t>
            </a:fld>
            <a:endParaRPr lang="en-US"/>
          </a:p>
        </p:txBody>
      </p:sp>
    </p:spTree>
    <p:extLst>
      <p:ext uri="{BB962C8B-B14F-4D97-AF65-F5344CB8AC3E}">
        <p14:creationId xmlns:p14="http://schemas.microsoft.com/office/powerpoint/2010/main" val="140033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CCFB4-A49A-440A-BE55-596813601596}"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D3208-BDAE-4190-B136-A63DE31925F0}" type="slidenum">
              <a:rPr lang="en-US" smtClean="0"/>
              <a:t>‹#›</a:t>
            </a:fld>
            <a:endParaRPr lang="en-US"/>
          </a:p>
        </p:txBody>
      </p:sp>
    </p:spTree>
    <p:extLst>
      <p:ext uri="{BB962C8B-B14F-4D97-AF65-F5344CB8AC3E}">
        <p14:creationId xmlns:p14="http://schemas.microsoft.com/office/powerpoint/2010/main" val="268249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81CCFB4-A49A-440A-BE55-596813601596}" type="datetimeFigureOut">
              <a:rPr lang="en-US" smtClean="0"/>
              <a:t>11/14/2020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89D3208-BDAE-4190-B136-A63DE31925F0}"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5944913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1CCFB4-A49A-440A-BE55-596813601596}"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D3208-BDAE-4190-B136-A63DE31925F0}" type="slidenum">
              <a:rPr lang="en-US" smtClean="0"/>
              <a:t>‹#›</a:t>
            </a:fld>
            <a:endParaRPr lang="en-US"/>
          </a:p>
        </p:txBody>
      </p:sp>
    </p:spTree>
    <p:extLst>
      <p:ext uri="{BB962C8B-B14F-4D97-AF65-F5344CB8AC3E}">
        <p14:creationId xmlns:p14="http://schemas.microsoft.com/office/powerpoint/2010/main" val="3978601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CCFB4-A49A-440A-BE55-596813601596}"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9D3208-BDAE-4190-B136-A63DE31925F0}" type="slidenum">
              <a:rPr lang="en-US" smtClean="0"/>
              <a:t>‹#›</a:t>
            </a:fld>
            <a:endParaRPr lang="en-US"/>
          </a:p>
        </p:txBody>
      </p:sp>
    </p:spTree>
    <p:extLst>
      <p:ext uri="{BB962C8B-B14F-4D97-AF65-F5344CB8AC3E}">
        <p14:creationId xmlns:p14="http://schemas.microsoft.com/office/powerpoint/2010/main" val="211454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1CCFB4-A49A-440A-BE55-596813601596}" type="datetimeFigureOut">
              <a:rPr lang="en-US" smtClean="0"/>
              <a:t>11/14/2020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9D3208-BDAE-4190-B136-A63DE31925F0}" type="slidenum">
              <a:rPr lang="en-US" smtClean="0"/>
              <a:t>‹#›</a:t>
            </a:fld>
            <a:endParaRPr lang="en-US"/>
          </a:p>
        </p:txBody>
      </p:sp>
    </p:spTree>
    <p:extLst>
      <p:ext uri="{BB962C8B-B14F-4D97-AF65-F5344CB8AC3E}">
        <p14:creationId xmlns:p14="http://schemas.microsoft.com/office/powerpoint/2010/main" val="4041892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CCFB4-A49A-440A-BE55-596813601596}" type="datetimeFigureOut">
              <a:rPr lang="en-US" smtClean="0"/>
              <a:t>11/14/2020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9D3208-BDAE-4190-B136-A63DE31925F0}" type="slidenum">
              <a:rPr lang="en-US" smtClean="0"/>
              <a:t>‹#›</a:t>
            </a:fld>
            <a:endParaRPr lang="en-US"/>
          </a:p>
        </p:txBody>
      </p:sp>
    </p:spTree>
    <p:extLst>
      <p:ext uri="{BB962C8B-B14F-4D97-AF65-F5344CB8AC3E}">
        <p14:creationId xmlns:p14="http://schemas.microsoft.com/office/powerpoint/2010/main" val="43339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81CCFB4-A49A-440A-BE55-596813601596}" type="datetimeFigureOut">
              <a:rPr lang="en-US" smtClean="0"/>
              <a:t>11/14/2020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89D3208-BDAE-4190-B136-A63DE31925F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013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81CCFB4-A49A-440A-BE55-596813601596}" type="datetimeFigureOut">
              <a:rPr lang="en-US" smtClean="0"/>
              <a:t>11/14/2020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89D3208-BDAE-4190-B136-A63DE31925F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332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81CCFB4-A49A-440A-BE55-596813601596}" type="datetimeFigureOut">
              <a:rPr lang="en-US" smtClean="0"/>
              <a:t>11/14/2020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89D3208-BDAE-4190-B136-A63DE31925F0}"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74728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indico.cern.ch/event/570855/contributions/2315633/attachments/1497945/2331732/CheatSheet.pdf" TargetMode="External"/><Relationship Id="rId2" Type="http://schemas.openxmlformats.org/officeDocument/2006/relationships/hyperlink" Target="http://opendata.cern.ch/visualise/events/cms" TargetMode="External"/><Relationship Id="rId1" Type="http://schemas.openxmlformats.org/officeDocument/2006/relationships/slideLayout" Target="../slideLayouts/slideLayout2.xml"/><Relationship Id="rId5" Type="http://schemas.openxmlformats.org/officeDocument/2006/relationships/hyperlink" Target="https://www.symmetrymagazine.org/article/january-2015/how-to-build-your-own-particle-detector" TargetMode="External"/><Relationship Id="rId4" Type="http://schemas.openxmlformats.org/officeDocument/2006/relationships/hyperlink" Target="http://www.thingsmadethinkable.com/item/elementary_particles.ph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2B6F00B-422C-448F-BC3A-EB4E0B4CB02A}"/>
              </a:ext>
            </a:extLst>
          </p:cNvPr>
          <p:cNvSpPr>
            <a:spLocks noGrp="1"/>
          </p:cNvSpPr>
          <p:nvPr>
            <p:ph type="title"/>
          </p:nvPr>
        </p:nvSpPr>
        <p:spPr>
          <a:xfrm>
            <a:off x="765024" y="1314450"/>
            <a:ext cx="9612971" cy="2492302"/>
          </a:xfrm>
        </p:spPr>
        <p:txBody>
          <a:bodyPr>
            <a:normAutofit fontScale="90000"/>
          </a:bodyPr>
          <a:lstStyle/>
          <a:p>
            <a:r>
              <a:rPr lang="en-US" dirty="0"/>
              <a:t>The Standard Model of Particle physics</a:t>
            </a:r>
            <a:br>
              <a:rPr lang="en-US" dirty="0"/>
            </a:br>
            <a:r>
              <a:rPr lang="en-US" sz="3600" dirty="0"/>
              <a:t>(without any complicated math)</a:t>
            </a:r>
            <a:endParaRPr lang="en-US" dirty="0"/>
          </a:p>
        </p:txBody>
      </p:sp>
      <p:sp>
        <p:nvSpPr>
          <p:cNvPr id="10" name="Text Placeholder 2">
            <a:extLst>
              <a:ext uri="{FF2B5EF4-FFF2-40B4-BE49-F238E27FC236}">
                <a16:creationId xmlns:a16="http://schemas.microsoft.com/office/drawing/2014/main" id="{65CFC58C-DB3C-473F-A617-DBAB996E9D16}"/>
              </a:ext>
            </a:extLst>
          </p:cNvPr>
          <p:cNvSpPr>
            <a:spLocks noGrp="1"/>
          </p:cNvSpPr>
          <p:nvPr>
            <p:ph type="body" idx="1"/>
          </p:nvPr>
        </p:nvSpPr>
        <p:spPr>
          <a:xfrm>
            <a:off x="765024" y="4292528"/>
            <a:ext cx="9612971" cy="1143324"/>
          </a:xfrm>
        </p:spPr>
        <p:txBody>
          <a:bodyPr/>
          <a:lstStyle/>
          <a:p>
            <a:r>
              <a:rPr lang="en-US" dirty="0"/>
              <a:t>Michael McGinnis</a:t>
            </a:r>
          </a:p>
          <a:p>
            <a:r>
              <a:rPr lang="en-US" dirty="0"/>
              <a:t>michaelmcginnis2026@u.northwestern.edu</a:t>
            </a:r>
          </a:p>
        </p:txBody>
      </p:sp>
    </p:spTree>
    <p:extLst>
      <p:ext uri="{BB962C8B-B14F-4D97-AF65-F5344CB8AC3E}">
        <p14:creationId xmlns:p14="http://schemas.microsoft.com/office/powerpoint/2010/main" val="102711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F6C59A6-C2B6-4E2E-9B30-9A057B341D41}"/>
              </a:ext>
            </a:extLst>
          </p:cNvPr>
          <p:cNvSpPr>
            <a:spLocks noGrp="1"/>
          </p:cNvSpPr>
          <p:nvPr>
            <p:ph type="title"/>
          </p:nvPr>
        </p:nvSpPr>
        <p:spPr>
          <a:xfrm>
            <a:off x="628649" y="336550"/>
            <a:ext cx="4295775" cy="1346200"/>
          </a:xfrm>
        </p:spPr>
        <p:txBody>
          <a:bodyPr/>
          <a:lstStyle/>
          <a:p>
            <a:r>
              <a:rPr lang="en-US" dirty="0"/>
              <a:t>Two Categories:</a:t>
            </a:r>
          </a:p>
        </p:txBody>
      </p:sp>
      <p:pic>
        <p:nvPicPr>
          <p:cNvPr id="3" name="Picture 2" descr="A close up of a keyboard&#10;&#10;Description automatically generated">
            <a:extLst>
              <a:ext uri="{FF2B5EF4-FFF2-40B4-BE49-F238E27FC236}">
                <a16:creationId xmlns:a16="http://schemas.microsoft.com/office/drawing/2014/main" id="{B8933AB2-472F-4E35-BE46-4978C739809D}"/>
              </a:ext>
            </a:extLst>
          </p:cNvPr>
          <p:cNvPicPr>
            <a:picLocks noChangeAspect="1"/>
          </p:cNvPicPr>
          <p:nvPr/>
        </p:nvPicPr>
        <p:blipFill rotWithShape="1">
          <a:blip r:embed="rId2">
            <a:extLst>
              <a:ext uri="{28A0092B-C50C-407E-A947-70E740481C1C}">
                <a14:useLocalDpi xmlns:a14="http://schemas.microsoft.com/office/drawing/2010/main" val="0"/>
              </a:ext>
            </a:extLst>
          </a:blip>
          <a:srcRect t="9185"/>
          <a:stretch/>
        </p:blipFill>
        <p:spPr>
          <a:xfrm>
            <a:off x="5699760" y="320840"/>
            <a:ext cx="6492240" cy="6216319"/>
          </a:xfrm>
          <a:prstGeom prst="rect">
            <a:avLst/>
          </a:prstGeom>
          <a:noFill/>
        </p:spPr>
      </p:pic>
      <p:sp>
        <p:nvSpPr>
          <p:cNvPr id="13" name="Text Placeholder 3">
            <a:extLst>
              <a:ext uri="{FF2B5EF4-FFF2-40B4-BE49-F238E27FC236}">
                <a16:creationId xmlns:a16="http://schemas.microsoft.com/office/drawing/2014/main" id="{56AAE8C9-9064-4A3F-BF07-8DCB5DE287C7}"/>
              </a:ext>
            </a:extLst>
          </p:cNvPr>
          <p:cNvSpPr>
            <a:spLocks noGrp="1"/>
          </p:cNvSpPr>
          <p:nvPr>
            <p:ph type="body" sz="half" idx="2"/>
          </p:nvPr>
        </p:nvSpPr>
        <p:spPr>
          <a:xfrm>
            <a:off x="723900" y="1009650"/>
            <a:ext cx="3855720" cy="5391150"/>
          </a:xfrm>
        </p:spPr>
        <p:txBody>
          <a:bodyPr>
            <a:normAutofit/>
          </a:bodyPr>
          <a:lstStyle/>
          <a:p>
            <a:pPr>
              <a:lnSpc>
                <a:spcPct val="110000"/>
              </a:lnSpc>
              <a:spcAft>
                <a:spcPts val="0"/>
              </a:spcAft>
            </a:pPr>
            <a:r>
              <a:rPr lang="en-US" sz="1800" i="0" dirty="0"/>
              <a:t>First, </a:t>
            </a:r>
            <a:r>
              <a:rPr lang="en-US" sz="1800" i="0" u="sng" dirty="0"/>
              <a:t>quantum numbers</a:t>
            </a:r>
            <a:r>
              <a:rPr lang="en-US" sz="1800" i="0" dirty="0"/>
              <a:t>: numbers which specify the state particle is in: energy level, angular momentum, spin, etc.</a:t>
            </a:r>
          </a:p>
          <a:p>
            <a:pPr>
              <a:lnSpc>
                <a:spcPct val="110000"/>
              </a:lnSpc>
              <a:spcAft>
                <a:spcPts val="0"/>
              </a:spcAft>
            </a:pPr>
            <a:endParaRPr lang="en-US" sz="1800" dirty="0"/>
          </a:p>
          <a:p>
            <a:pPr>
              <a:lnSpc>
                <a:spcPct val="110000"/>
              </a:lnSpc>
              <a:spcAft>
                <a:spcPts val="0"/>
              </a:spcAft>
            </a:pPr>
            <a:r>
              <a:rPr lang="en-US" sz="1800" i="0" dirty="0"/>
              <a:t>Let's look at the spin.</a:t>
            </a:r>
          </a:p>
          <a:p>
            <a:pPr>
              <a:lnSpc>
                <a:spcPct val="110000"/>
              </a:lnSpc>
              <a:spcAft>
                <a:spcPts val="0"/>
              </a:spcAft>
            </a:pPr>
            <a:r>
              <a:rPr lang="en-US" sz="1800" dirty="0">
                <a:highlight>
                  <a:srgbClr val="FFFF00"/>
                </a:highlight>
              </a:rPr>
              <a:t>**</a:t>
            </a:r>
            <a:endParaRPr lang="en-US" sz="1800" dirty="0"/>
          </a:p>
        </p:txBody>
      </p:sp>
      <p:sp>
        <p:nvSpPr>
          <p:cNvPr id="2" name="Rectangle 1">
            <a:extLst>
              <a:ext uri="{FF2B5EF4-FFF2-40B4-BE49-F238E27FC236}">
                <a16:creationId xmlns:a16="http://schemas.microsoft.com/office/drawing/2014/main" id="{B41AD71B-5635-4FC2-8E4C-C9D5791BFACB}"/>
              </a:ext>
            </a:extLst>
          </p:cNvPr>
          <p:cNvSpPr/>
          <p:nvPr/>
        </p:nvSpPr>
        <p:spPr>
          <a:xfrm>
            <a:off x="5699760" y="209550"/>
            <a:ext cx="3939541" cy="6048375"/>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4" name="Rectangle 3">
            <a:extLst>
              <a:ext uri="{FF2B5EF4-FFF2-40B4-BE49-F238E27FC236}">
                <a16:creationId xmlns:a16="http://schemas.microsoft.com/office/drawing/2014/main" id="{CD5284AC-418D-4485-AA48-49D51303574E}"/>
              </a:ext>
            </a:extLst>
          </p:cNvPr>
          <p:cNvSpPr/>
          <p:nvPr/>
        </p:nvSpPr>
        <p:spPr>
          <a:xfrm>
            <a:off x="9715500" y="209551"/>
            <a:ext cx="2476500" cy="6048374"/>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717336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F6C59A6-C2B6-4E2E-9B30-9A057B341D41}"/>
              </a:ext>
            </a:extLst>
          </p:cNvPr>
          <p:cNvSpPr>
            <a:spLocks noGrp="1"/>
          </p:cNvSpPr>
          <p:nvPr>
            <p:ph type="title"/>
          </p:nvPr>
        </p:nvSpPr>
        <p:spPr>
          <a:xfrm>
            <a:off x="628649" y="336550"/>
            <a:ext cx="4295775" cy="1346200"/>
          </a:xfrm>
        </p:spPr>
        <p:txBody>
          <a:bodyPr/>
          <a:lstStyle/>
          <a:p>
            <a:r>
              <a:rPr lang="en-US" dirty="0"/>
              <a:t>Two Categories:</a:t>
            </a:r>
          </a:p>
        </p:txBody>
      </p:sp>
      <p:pic>
        <p:nvPicPr>
          <p:cNvPr id="3" name="Picture 2" descr="A close up of a keyboard&#10;&#10;Description automatically generated">
            <a:extLst>
              <a:ext uri="{FF2B5EF4-FFF2-40B4-BE49-F238E27FC236}">
                <a16:creationId xmlns:a16="http://schemas.microsoft.com/office/drawing/2014/main" id="{B8933AB2-472F-4E35-BE46-4978C739809D}"/>
              </a:ext>
            </a:extLst>
          </p:cNvPr>
          <p:cNvPicPr>
            <a:picLocks noChangeAspect="1"/>
          </p:cNvPicPr>
          <p:nvPr/>
        </p:nvPicPr>
        <p:blipFill rotWithShape="1">
          <a:blip r:embed="rId2">
            <a:extLst>
              <a:ext uri="{28A0092B-C50C-407E-A947-70E740481C1C}">
                <a14:useLocalDpi xmlns:a14="http://schemas.microsoft.com/office/drawing/2010/main" val="0"/>
              </a:ext>
            </a:extLst>
          </a:blip>
          <a:srcRect t="9185"/>
          <a:stretch/>
        </p:blipFill>
        <p:spPr>
          <a:xfrm>
            <a:off x="5699760" y="320840"/>
            <a:ext cx="6492240" cy="6216319"/>
          </a:xfrm>
          <a:prstGeom prst="rect">
            <a:avLst/>
          </a:prstGeom>
          <a:noFill/>
        </p:spPr>
      </p:pic>
      <mc:AlternateContent xmlns:mc="http://schemas.openxmlformats.org/markup-compatibility/2006" xmlns:a14="http://schemas.microsoft.com/office/drawing/2010/main">
        <mc:Choice Requires="a14">
          <p:sp>
            <p:nvSpPr>
              <p:cNvPr id="13" name="Text Placeholder 3">
                <a:extLst>
                  <a:ext uri="{FF2B5EF4-FFF2-40B4-BE49-F238E27FC236}">
                    <a16:creationId xmlns:a16="http://schemas.microsoft.com/office/drawing/2014/main" id="{56AAE8C9-9064-4A3F-BF07-8DCB5DE287C7}"/>
                  </a:ext>
                </a:extLst>
              </p:cNvPr>
              <p:cNvSpPr>
                <a:spLocks noGrp="1"/>
              </p:cNvSpPr>
              <p:nvPr>
                <p:ph type="body" sz="half" idx="2"/>
              </p:nvPr>
            </p:nvSpPr>
            <p:spPr>
              <a:xfrm>
                <a:off x="723900" y="1009649"/>
                <a:ext cx="3855720" cy="5648325"/>
              </a:xfrm>
            </p:spPr>
            <p:txBody>
              <a:bodyPr>
                <a:normAutofit fontScale="92500"/>
              </a:bodyPr>
              <a:lstStyle/>
              <a:p>
                <a:pPr>
                  <a:lnSpc>
                    <a:spcPct val="110000"/>
                  </a:lnSpc>
                  <a:spcAft>
                    <a:spcPts val="0"/>
                  </a:spcAft>
                </a:pPr>
                <a:r>
                  <a:rPr lang="en-US" sz="2000" dirty="0"/>
                  <a:t>The particles are categorized by spin:</a:t>
                </a:r>
              </a:p>
              <a:p>
                <a:pPr marL="285750" indent="-285750">
                  <a:lnSpc>
                    <a:spcPct val="110000"/>
                  </a:lnSpc>
                  <a:spcAft>
                    <a:spcPts val="0"/>
                  </a:spcAft>
                  <a:buFont typeface="Arial" panose="020B0604020202020204" pitchFamily="34" charset="0"/>
                  <a:buChar char="•"/>
                </a:pPr>
                <a:r>
                  <a:rPr lang="en-US" sz="2000" dirty="0"/>
                  <a:t>Fermions have spin = </a:t>
                </a:r>
                <a14:m>
                  <m:oMath xmlns:m="http://schemas.openxmlformats.org/officeDocument/2006/math">
                    <m:f>
                      <m:fPr>
                        <m:ctrlPr>
                          <a:rPr lang="en-US" sz="2000" i="1" smtClean="0">
                            <a:latin typeface="Cambria Math" panose="02040503050406030204" pitchFamily="18" charset="0"/>
                          </a:rPr>
                        </m:ctrlPr>
                      </m:fPr>
                      <m:num>
                        <m:r>
                          <m:rPr>
                            <m:sty m:val="p"/>
                          </m:rPr>
                          <a:rPr lang="en-US" sz="2000" b="0" i="0" smtClean="0">
                            <a:latin typeface="Cambria Math" panose="02040503050406030204" pitchFamily="18" charset="0"/>
                          </a:rPr>
                          <m:t>n</m:t>
                        </m:r>
                      </m:num>
                      <m:den>
                        <m:r>
                          <a:rPr lang="en-US" sz="2000" b="0" i="0" smtClean="0">
                            <a:latin typeface="Cambria Math" panose="02040503050406030204" pitchFamily="18" charset="0"/>
                          </a:rPr>
                          <m:t>2</m:t>
                        </m:r>
                      </m:den>
                    </m:f>
                  </m:oMath>
                </a14:m>
                <a:r>
                  <a:rPr lang="en-US" sz="2000" dirty="0"/>
                  <a:t>   where n=1,2,3…</a:t>
                </a:r>
              </a:p>
              <a:p>
                <a:pPr marL="742950" lvl="1" indent="-285750">
                  <a:lnSpc>
                    <a:spcPct val="110000"/>
                  </a:lnSpc>
                  <a:spcAft>
                    <a:spcPts val="0"/>
                  </a:spcAft>
                  <a:buFont typeface="Arial" panose="020B0604020202020204" pitchFamily="34" charset="0"/>
                  <a:buChar char="•"/>
                </a:pPr>
                <a:r>
                  <a:rPr lang="en-US" sz="1800" i="0" dirty="0"/>
                  <a:t>‘Fermi-Dirac Statistics’</a:t>
                </a:r>
              </a:p>
              <a:p>
                <a:pPr marL="742950" lvl="1" indent="-285750">
                  <a:lnSpc>
                    <a:spcPct val="110000"/>
                  </a:lnSpc>
                  <a:spcAft>
                    <a:spcPts val="0"/>
                  </a:spcAft>
                  <a:buFont typeface="Arial" panose="020B0604020202020204" pitchFamily="34" charset="0"/>
                  <a:buChar char="•"/>
                </a:pPr>
                <a:r>
                  <a:rPr lang="en-US" sz="1800" i="0" dirty="0"/>
                  <a:t>Two fermions can’t have the same quantum numbers. This is the Pauli Exclusion Principle.</a:t>
                </a:r>
              </a:p>
              <a:p>
                <a:pPr marL="742950" lvl="1" indent="-285750">
                  <a:lnSpc>
                    <a:spcPct val="110000"/>
                  </a:lnSpc>
                  <a:spcAft>
                    <a:spcPts val="0"/>
                  </a:spcAft>
                  <a:buFont typeface="Arial" panose="020B0604020202020204" pitchFamily="34" charset="0"/>
                  <a:buChar char="•"/>
                </a:pPr>
                <a:r>
                  <a:rPr lang="en-US" sz="1800" i="0" dirty="0"/>
                  <a:t>“fermions takes up space”</a:t>
                </a:r>
              </a:p>
              <a:p>
                <a:pPr marL="285750" indent="-285750">
                  <a:lnSpc>
                    <a:spcPct val="110000"/>
                  </a:lnSpc>
                  <a:spcAft>
                    <a:spcPts val="0"/>
                  </a:spcAft>
                  <a:buFont typeface="Arial" panose="020B0604020202020204" pitchFamily="34" charset="0"/>
                  <a:buChar char="•"/>
                </a:pPr>
                <a:r>
                  <a:rPr lang="en-US" sz="2000" dirty="0"/>
                  <a:t>Boson have spin = n where n=1,2,3…</a:t>
                </a:r>
              </a:p>
              <a:p>
                <a:pPr marL="742950" lvl="1" indent="-285750">
                  <a:lnSpc>
                    <a:spcPct val="110000"/>
                  </a:lnSpc>
                  <a:spcAft>
                    <a:spcPts val="0"/>
                  </a:spcAft>
                  <a:buFont typeface="Arial" panose="020B0604020202020204" pitchFamily="34" charset="0"/>
                  <a:buChar char="•"/>
                </a:pPr>
                <a:r>
                  <a:rPr lang="en-US" sz="1800" i="0" dirty="0"/>
                  <a:t>‘Bose-Einstein Statistics’</a:t>
                </a:r>
              </a:p>
              <a:p>
                <a:pPr marL="742950" lvl="1" indent="-285750">
                  <a:lnSpc>
                    <a:spcPct val="110000"/>
                  </a:lnSpc>
                  <a:spcAft>
                    <a:spcPts val="0"/>
                  </a:spcAft>
                  <a:buFont typeface="Arial" panose="020B0604020202020204" pitchFamily="34" charset="0"/>
                  <a:buChar char="•"/>
                </a:pPr>
                <a:r>
                  <a:rPr lang="en-US" sz="1800" i="0" dirty="0"/>
                  <a:t>Two bosons can have the same quantum numbers.</a:t>
                </a:r>
              </a:p>
              <a:p>
                <a:pPr marL="742950" lvl="1" indent="-285750">
                  <a:lnSpc>
                    <a:spcPct val="110000"/>
                  </a:lnSpc>
                  <a:spcAft>
                    <a:spcPts val="0"/>
                  </a:spcAft>
                  <a:buFont typeface="Arial" panose="020B0604020202020204" pitchFamily="34" charset="0"/>
                  <a:buChar char="•"/>
                </a:pPr>
                <a:r>
                  <a:rPr lang="en-US" sz="1800" i="0" dirty="0"/>
                  <a:t>Driving principle behind lasers: photons in the same quantum state</a:t>
                </a:r>
              </a:p>
            </p:txBody>
          </p:sp>
        </mc:Choice>
        <mc:Fallback xmlns="">
          <p:sp>
            <p:nvSpPr>
              <p:cNvPr id="13" name="Text Placeholder 3">
                <a:extLst>
                  <a:ext uri="{FF2B5EF4-FFF2-40B4-BE49-F238E27FC236}">
                    <a16:creationId xmlns:a16="http://schemas.microsoft.com/office/drawing/2014/main" id="{56AAE8C9-9064-4A3F-BF07-8DCB5DE287C7}"/>
                  </a:ext>
                </a:extLst>
              </p:cNvPr>
              <p:cNvSpPr>
                <a:spLocks noGrp="1" noRot="1" noChangeAspect="1" noMove="1" noResize="1" noEditPoints="1" noAdjustHandles="1" noChangeArrowheads="1" noChangeShapeType="1" noTextEdit="1"/>
              </p:cNvSpPr>
              <p:nvPr>
                <p:ph type="body" sz="half" idx="2"/>
              </p:nvPr>
            </p:nvSpPr>
            <p:spPr>
              <a:xfrm>
                <a:off x="723900" y="1009649"/>
                <a:ext cx="3855720" cy="5648325"/>
              </a:xfrm>
              <a:blipFill>
                <a:blip r:embed="rId3"/>
                <a:stretch>
                  <a:fillRect l="-1582" t="-540" r="-2373" b="-756"/>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B3A7F8BE-AFBF-475C-9AA2-85606B4D3E49}"/>
              </a:ext>
            </a:extLst>
          </p:cNvPr>
          <p:cNvSpPr/>
          <p:nvPr/>
        </p:nvSpPr>
        <p:spPr>
          <a:xfrm>
            <a:off x="5699760" y="209550"/>
            <a:ext cx="3939541" cy="6048375"/>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4" name="Rectangle 3">
            <a:extLst>
              <a:ext uri="{FF2B5EF4-FFF2-40B4-BE49-F238E27FC236}">
                <a16:creationId xmlns:a16="http://schemas.microsoft.com/office/drawing/2014/main" id="{0155A85A-0491-4790-9739-65B40A4AD8F6}"/>
              </a:ext>
            </a:extLst>
          </p:cNvPr>
          <p:cNvSpPr/>
          <p:nvPr/>
        </p:nvSpPr>
        <p:spPr>
          <a:xfrm>
            <a:off x="9715500" y="209551"/>
            <a:ext cx="2476500" cy="6048374"/>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199411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F6C59A6-C2B6-4E2E-9B30-9A057B341D41}"/>
              </a:ext>
            </a:extLst>
          </p:cNvPr>
          <p:cNvSpPr>
            <a:spLocks noGrp="1"/>
          </p:cNvSpPr>
          <p:nvPr>
            <p:ph type="title"/>
          </p:nvPr>
        </p:nvSpPr>
        <p:spPr>
          <a:xfrm>
            <a:off x="628649" y="336550"/>
            <a:ext cx="4295775" cy="1346200"/>
          </a:xfrm>
        </p:spPr>
        <p:txBody>
          <a:bodyPr/>
          <a:lstStyle/>
          <a:p>
            <a:r>
              <a:rPr lang="en-US" dirty="0"/>
              <a:t>Two Categories:</a:t>
            </a:r>
          </a:p>
        </p:txBody>
      </p:sp>
      <p:pic>
        <p:nvPicPr>
          <p:cNvPr id="3" name="Picture 2" descr="A close up of a keyboard&#10;&#10;Description automatically generated">
            <a:extLst>
              <a:ext uri="{FF2B5EF4-FFF2-40B4-BE49-F238E27FC236}">
                <a16:creationId xmlns:a16="http://schemas.microsoft.com/office/drawing/2014/main" id="{B8933AB2-472F-4E35-BE46-4978C739809D}"/>
              </a:ext>
            </a:extLst>
          </p:cNvPr>
          <p:cNvPicPr>
            <a:picLocks noChangeAspect="1"/>
          </p:cNvPicPr>
          <p:nvPr/>
        </p:nvPicPr>
        <p:blipFill rotWithShape="1">
          <a:blip r:embed="rId2">
            <a:extLst>
              <a:ext uri="{28A0092B-C50C-407E-A947-70E740481C1C}">
                <a14:useLocalDpi xmlns:a14="http://schemas.microsoft.com/office/drawing/2010/main" val="0"/>
              </a:ext>
            </a:extLst>
          </a:blip>
          <a:srcRect t="9185"/>
          <a:stretch/>
        </p:blipFill>
        <p:spPr>
          <a:xfrm>
            <a:off x="5699760" y="320840"/>
            <a:ext cx="6492240" cy="6216319"/>
          </a:xfrm>
          <a:prstGeom prst="rect">
            <a:avLst/>
          </a:prstGeom>
          <a:noFill/>
        </p:spPr>
      </p:pic>
      <p:sp>
        <p:nvSpPr>
          <p:cNvPr id="13" name="Text Placeholder 3">
            <a:extLst>
              <a:ext uri="{FF2B5EF4-FFF2-40B4-BE49-F238E27FC236}">
                <a16:creationId xmlns:a16="http://schemas.microsoft.com/office/drawing/2014/main" id="{56AAE8C9-9064-4A3F-BF07-8DCB5DE287C7}"/>
              </a:ext>
            </a:extLst>
          </p:cNvPr>
          <p:cNvSpPr>
            <a:spLocks noGrp="1"/>
          </p:cNvSpPr>
          <p:nvPr>
            <p:ph type="body" sz="half" idx="2"/>
          </p:nvPr>
        </p:nvSpPr>
        <p:spPr>
          <a:xfrm>
            <a:off x="723900" y="1009649"/>
            <a:ext cx="3855720" cy="5686425"/>
          </a:xfrm>
        </p:spPr>
        <p:txBody>
          <a:bodyPr>
            <a:normAutofit fontScale="92500" lnSpcReduction="10000"/>
          </a:bodyPr>
          <a:lstStyle/>
          <a:p>
            <a:pPr marL="285750" indent="-285750">
              <a:lnSpc>
                <a:spcPct val="110000"/>
              </a:lnSpc>
              <a:spcAft>
                <a:spcPts val="0"/>
              </a:spcAft>
              <a:buFont typeface="Arial" panose="020B0604020202020204" pitchFamily="34" charset="0"/>
              <a:buChar char="•"/>
            </a:pPr>
            <a:r>
              <a:rPr lang="en-US" sz="2000" dirty="0"/>
              <a:t>Composite particles have spin equal to the sum of its parts:</a:t>
            </a:r>
          </a:p>
          <a:p>
            <a:pPr marL="742950" lvl="1" indent="-285750">
              <a:lnSpc>
                <a:spcPct val="110000"/>
              </a:lnSpc>
              <a:spcAft>
                <a:spcPts val="0"/>
              </a:spcAft>
              <a:buFont typeface="Arial" panose="020B0604020202020204" pitchFamily="34" charset="0"/>
              <a:buChar char="•"/>
            </a:pPr>
            <a:r>
              <a:rPr lang="en-US" sz="1800" i="0" dirty="0"/>
              <a:t>A proton is composed of two up quarks and a down quark, thus has total spin 3/2.</a:t>
            </a:r>
          </a:p>
          <a:p>
            <a:pPr marL="285750" indent="-285750">
              <a:lnSpc>
                <a:spcPct val="110000"/>
              </a:lnSpc>
              <a:spcAft>
                <a:spcPts val="0"/>
              </a:spcAft>
              <a:buFont typeface="Arial" panose="020B0604020202020204" pitchFamily="34" charset="0"/>
              <a:buChar char="•"/>
            </a:pPr>
            <a:r>
              <a:rPr lang="en-US" sz="2000" dirty="0"/>
              <a:t>Multiple fermions can compose bosons</a:t>
            </a:r>
          </a:p>
          <a:p>
            <a:pPr lvl="1">
              <a:lnSpc>
                <a:spcPct val="110000"/>
              </a:lnSpc>
              <a:spcAft>
                <a:spcPts val="0"/>
              </a:spcAft>
            </a:pPr>
            <a:r>
              <a:rPr lang="en-US" sz="1800" i="0" dirty="0"/>
              <a:t>Ex. Superconductivity: At certain conditions, some materials have no electrical resistance!</a:t>
            </a:r>
          </a:p>
          <a:p>
            <a:pPr lvl="1">
              <a:lnSpc>
                <a:spcPct val="110000"/>
              </a:lnSpc>
              <a:spcAft>
                <a:spcPts val="0"/>
              </a:spcAft>
            </a:pPr>
            <a:r>
              <a:rPr lang="en-US" sz="1800" i="0" dirty="0"/>
              <a:t>Two electrons form ‘Cooper Pairs.’ A pair of electrons has total spin 1, so they are bosons!</a:t>
            </a:r>
          </a:p>
          <a:p>
            <a:pPr lvl="1">
              <a:lnSpc>
                <a:spcPct val="110000"/>
              </a:lnSpc>
              <a:spcAft>
                <a:spcPts val="0"/>
              </a:spcAft>
            </a:pPr>
            <a:r>
              <a:rPr lang="en-US" sz="1800" i="0" dirty="0"/>
              <a:t>So, the pairs can occupy the lowest energy state, making resistance zero.</a:t>
            </a:r>
          </a:p>
          <a:p>
            <a:pPr lvl="1">
              <a:lnSpc>
                <a:spcPct val="110000"/>
              </a:lnSpc>
              <a:spcAft>
                <a:spcPts val="0"/>
              </a:spcAft>
            </a:pPr>
            <a:endParaRPr lang="en-US" sz="1800" i="0" dirty="0"/>
          </a:p>
          <a:p>
            <a:pPr>
              <a:lnSpc>
                <a:spcPct val="110000"/>
              </a:lnSpc>
              <a:spcAft>
                <a:spcPts val="0"/>
              </a:spcAft>
            </a:pPr>
            <a:r>
              <a:rPr lang="en-US" sz="2000" b="1" dirty="0"/>
              <a:t>Spin affects the general behaviors and roles of particles</a:t>
            </a:r>
            <a:endParaRPr lang="en-US" sz="1800" b="1" dirty="0"/>
          </a:p>
        </p:txBody>
      </p:sp>
      <p:sp>
        <p:nvSpPr>
          <p:cNvPr id="2" name="Rectangle 1">
            <a:extLst>
              <a:ext uri="{FF2B5EF4-FFF2-40B4-BE49-F238E27FC236}">
                <a16:creationId xmlns:a16="http://schemas.microsoft.com/office/drawing/2014/main" id="{69446173-6A88-4D73-8E3C-31E52225A63D}"/>
              </a:ext>
            </a:extLst>
          </p:cNvPr>
          <p:cNvSpPr/>
          <p:nvPr/>
        </p:nvSpPr>
        <p:spPr>
          <a:xfrm>
            <a:off x="9715500" y="209551"/>
            <a:ext cx="2476500" cy="6048374"/>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4" name="Rectangle 3">
            <a:extLst>
              <a:ext uri="{FF2B5EF4-FFF2-40B4-BE49-F238E27FC236}">
                <a16:creationId xmlns:a16="http://schemas.microsoft.com/office/drawing/2014/main" id="{87353452-F877-4D0A-ABED-FC4F1CB6241C}"/>
              </a:ext>
            </a:extLst>
          </p:cNvPr>
          <p:cNvSpPr/>
          <p:nvPr/>
        </p:nvSpPr>
        <p:spPr>
          <a:xfrm>
            <a:off x="5699760" y="209550"/>
            <a:ext cx="3939541" cy="6048375"/>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1172704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F6C59A6-C2B6-4E2E-9B30-9A057B341D41}"/>
              </a:ext>
            </a:extLst>
          </p:cNvPr>
          <p:cNvSpPr>
            <a:spLocks noGrp="1"/>
          </p:cNvSpPr>
          <p:nvPr>
            <p:ph type="title"/>
          </p:nvPr>
        </p:nvSpPr>
        <p:spPr>
          <a:xfrm>
            <a:off x="1295400" y="198121"/>
            <a:ext cx="9601200" cy="1485900"/>
          </a:xfrm>
        </p:spPr>
        <p:txBody>
          <a:bodyPr anchor="t">
            <a:normAutofit/>
          </a:bodyPr>
          <a:lstStyle/>
          <a:p>
            <a:r>
              <a:rPr lang="en-US" dirty="0"/>
              <a:t>Bosons mediate interactions</a:t>
            </a:r>
            <a:endParaRPr lang="en-US" dirty="0">
              <a:highlight>
                <a:srgbClr val="FFFF00"/>
              </a:highlight>
            </a:endParaRPr>
          </a:p>
        </p:txBody>
      </p:sp>
      <p:pic>
        <p:nvPicPr>
          <p:cNvPr id="3" name="Picture 2" descr="A close up of a keyboard&#10;&#10;Description automatically generated">
            <a:extLst>
              <a:ext uri="{FF2B5EF4-FFF2-40B4-BE49-F238E27FC236}">
                <a16:creationId xmlns:a16="http://schemas.microsoft.com/office/drawing/2014/main" id="{B8933AB2-472F-4E35-BE46-4978C739809D}"/>
              </a:ext>
            </a:extLst>
          </p:cNvPr>
          <p:cNvPicPr>
            <a:picLocks noChangeAspect="1"/>
          </p:cNvPicPr>
          <p:nvPr/>
        </p:nvPicPr>
        <p:blipFill rotWithShape="1">
          <a:blip r:embed="rId2">
            <a:extLst>
              <a:ext uri="{28A0092B-C50C-407E-A947-70E740481C1C}">
                <a14:useLocalDpi xmlns:a14="http://schemas.microsoft.com/office/drawing/2010/main" val="0"/>
              </a:ext>
            </a:extLst>
          </a:blip>
          <a:srcRect t="9185"/>
          <a:stretch/>
        </p:blipFill>
        <p:spPr>
          <a:xfrm>
            <a:off x="1295400" y="3047196"/>
            <a:ext cx="4317681" cy="3754456"/>
          </a:xfrm>
          <a:prstGeom prst="rect">
            <a:avLst/>
          </a:prstGeom>
          <a:noFill/>
        </p:spPr>
      </p:pic>
      <p:sp>
        <p:nvSpPr>
          <p:cNvPr id="2" name="Rectangle 1">
            <a:extLst>
              <a:ext uri="{FF2B5EF4-FFF2-40B4-BE49-F238E27FC236}">
                <a16:creationId xmlns:a16="http://schemas.microsoft.com/office/drawing/2014/main" id="{63C9A373-4FEB-4C0F-B9E7-E8FFFFD83067}"/>
              </a:ext>
            </a:extLst>
          </p:cNvPr>
          <p:cNvSpPr/>
          <p:nvPr/>
        </p:nvSpPr>
        <p:spPr>
          <a:xfrm>
            <a:off x="3895725" y="3047197"/>
            <a:ext cx="1717356" cy="375445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7">
            <a:extLst>
              <a:ext uri="{FF2B5EF4-FFF2-40B4-BE49-F238E27FC236}">
                <a16:creationId xmlns:a16="http://schemas.microsoft.com/office/drawing/2014/main" id="{D7895C59-3B6D-4712-B3D4-14A97781075E}"/>
              </a:ext>
            </a:extLst>
          </p:cNvPr>
          <p:cNvGraphicFramePr>
            <a:graphicFrameLocks noGrp="1"/>
          </p:cNvGraphicFramePr>
          <p:nvPr>
            <p:extLst>
              <p:ext uri="{D42A27DB-BD31-4B8C-83A1-F6EECF244321}">
                <p14:modId xmlns:p14="http://schemas.microsoft.com/office/powerpoint/2010/main" val="1191579098"/>
              </p:ext>
            </p:extLst>
          </p:nvPr>
        </p:nvGraphicFramePr>
        <p:xfrm>
          <a:off x="1295400" y="941071"/>
          <a:ext cx="10448925" cy="1854200"/>
        </p:xfrm>
        <a:graphic>
          <a:graphicData uri="http://schemas.openxmlformats.org/drawingml/2006/table">
            <a:tbl>
              <a:tblPr firstRow="1" bandRow="1">
                <a:tableStyleId>{5C22544A-7EE6-4342-B048-85BDC9FD1C3A}</a:tableStyleId>
              </a:tblPr>
              <a:tblGrid>
                <a:gridCol w="1498167">
                  <a:extLst>
                    <a:ext uri="{9D8B030D-6E8A-4147-A177-3AD203B41FA5}">
                      <a16:colId xmlns:a16="http://schemas.microsoft.com/office/drawing/2014/main" val="1730280269"/>
                    </a:ext>
                  </a:extLst>
                </a:gridCol>
                <a:gridCol w="1318437">
                  <a:extLst>
                    <a:ext uri="{9D8B030D-6E8A-4147-A177-3AD203B41FA5}">
                      <a16:colId xmlns:a16="http://schemas.microsoft.com/office/drawing/2014/main" val="1335444645"/>
                    </a:ext>
                  </a:extLst>
                </a:gridCol>
                <a:gridCol w="2242576">
                  <a:extLst>
                    <a:ext uri="{9D8B030D-6E8A-4147-A177-3AD203B41FA5}">
                      <a16:colId xmlns:a16="http://schemas.microsoft.com/office/drawing/2014/main" val="1380343192"/>
                    </a:ext>
                  </a:extLst>
                </a:gridCol>
                <a:gridCol w="5389745">
                  <a:extLst>
                    <a:ext uri="{9D8B030D-6E8A-4147-A177-3AD203B41FA5}">
                      <a16:colId xmlns:a16="http://schemas.microsoft.com/office/drawing/2014/main" val="3601814179"/>
                    </a:ext>
                  </a:extLst>
                </a:gridCol>
              </a:tblGrid>
              <a:tr h="370840">
                <a:tc>
                  <a:txBody>
                    <a:bodyPr/>
                    <a:lstStyle/>
                    <a:p>
                      <a:r>
                        <a:rPr lang="en-US" dirty="0"/>
                        <a:t>Particle</a:t>
                      </a:r>
                    </a:p>
                  </a:txBody>
                  <a:tcPr/>
                </a:tc>
                <a:tc>
                  <a:txBody>
                    <a:bodyPr/>
                    <a:lstStyle/>
                    <a:p>
                      <a:r>
                        <a:rPr lang="en-US" dirty="0"/>
                        <a:t>Charge</a:t>
                      </a:r>
                    </a:p>
                  </a:txBody>
                  <a:tcPr/>
                </a:tc>
                <a:tc>
                  <a:txBody>
                    <a:bodyPr/>
                    <a:lstStyle/>
                    <a:p>
                      <a:r>
                        <a:rPr lang="en-US" dirty="0"/>
                        <a:t>Force</a:t>
                      </a:r>
                    </a:p>
                  </a:txBody>
                  <a:tcPr/>
                </a:tc>
                <a:tc>
                  <a:txBody>
                    <a:bodyPr/>
                    <a:lstStyle/>
                    <a:p>
                      <a:r>
                        <a:rPr lang="en-US" dirty="0"/>
                        <a:t>Process</a:t>
                      </a:r>
                    </a:p>
                  </a:txBody>
                  <a:tcPr/>
                </a:tc>
                <a:extLst>
                  <a:ext uri="{0D108BD9-81ED-4DB2-BD59-A6C34878D82A}">
                    <a16:rowId xmlns:a16="http://schemas.microsoft.com/office/drawing/2014/main" val="2139493218"/>
                  </a:ext>
                </a:extLst>
              </a:tr>
              <a:tr h="370840">
                <a:tc>
                  <a:txBody>
                    <a:bodyPr/>
                    <a:lstStyle/>
                    <a:p>
                      <a:r>
                        <a:rPr lang="en-US" dirty="0"/>
                        <a:t>gluon</a:t>
                      </a:r>
                    </a:p>
                  </a:txBody>
                  <a:tcPr/>
                </a:tc>
                <a:tc>
                  <a:txBody>
                    <a:bodyPr/>
                    <a:lstStyle/>
                    <a:p>
                      <a:r>
                        <a:rPr lang="en-US" dirty="0"/>
                        <a:t>Color</a:t>
                      </a:r>
                    </a:p>
                  </a:txBody>
                  <a:tcPr/>
                </a:tc>
                <a:tc>
                  <a:txBody>
                    <a:bodyPr/>
                    <a:lstStyle/>
                    <a:p>
                      <a:r>
                        <a:rPr lang="en-US" dirty="0"/>
                        <a:t>Strong</a:t>
                      </a:r>
                    </a:p>
                  </a:txBody>
                  <a:tcPr/>
                </a:tc>
                <a:tc>
                  <a:txBody>
                    <a:bodyPr/>
                    <a:lstStyle/>
                    <a:p>
                      <a:r>
                        <a:rPr lang="en-US" dirty="0"/>
                        <a:t>Holds quarks and atomic nuclei together.</a:t>
                      </a:r>
                    </a:p>
                  </a:txBody>
                  <a:tcPr/>
                </a:tc>
                <a:extLst>
                  <a:ext uri="{0D108BD9-81ED-4DB2-BD59-A6C34878D82A}">
                    <a16:rowId xmlns:a16="http://schemas.microsoft.com/office/drawing/2014/main" val="1153446890"/>
                  </a:ext>
                </a:extLst>
              </a:tr>
              <a:tr h="370840">
                <a:tc>
                  <a:txBody>
                    <a:bodyPr/>
                    <a:lstStyle/>
                    <a:p>
                      <a:r>
                        <a:rPr lang="en-US" dirty="0"/>
                        <a:t>photon</a:t>
                      </a:r>
                    </a:p>
                  </a:txBody>
                  <a:tcPr/>
                </a:tc>
                <a:tc>
                  <a:txBody>
                    <a:bodyPr/>
                    <a:lstStyle/>
                    <a:p>
                      <a:r>
                        <a:rPr lang="en-US" dirty="0"/>
                        <a:t>Electric</a:t>
                      </a:r>
                    </a:p>
                  </a:txBody>
                  <a:tcPr/>
                </a:tc>
                <a:tc>
                  <a:txBody>
                    <a:bodyPr/>
                    <a:lstStyle/>
                    <a:p>
                      <a:r>
                        <a:rPr lang="en-US" dirty="0"/>
                        <a:t>electromagnetic</a:t>
                      </a:r>
                    </a:p>
                  </a:txBody>
                  <a:tcPr/>
                </a:tc>
                <a:tc>
                  <a:txBody>
                    <a:bodyPr/>
                    <a:lstStyle/>
                    <a:p>
                      <a:r>
                        <a:rPr lang="en-US" dirty="0"/>
                        <a:t>Electricity and magnetism; light</a:t>
                      </a:r>
                    </a:p>
                  </a:txBody>
                  <a:tcPr/>
                </a:tc>
                <a:extLst>
                  <a:ext uri="{0D108BD9-81ED-4DB2-BD59-A6C34878D82A}">
                    <a16:rowId xmlns:a16="http://schemas.microsoft.com/office/drawing/2014/main" val="255703408"/>
                  </a:ext>
                </a:extLst>
              </a:tr>
              <a:tr h="370840">
                <a:tc>
                  <a:txBody>
                    <a:bodyPr/>
                    <a:lstStyle/>
                    <a:p>
                      <a:r>
                        <a:rPr lang="en-US" dirty="0"/>
                        <a:t>Z, W</a:t>
                      </a:r>
                      <a:r>
                        <a:rPr lang="en-US" baseline="30000" dirty="0"/>
                        <a:t>+</a:t>
                      </a:r>
                      <a:r>
                        <a:rPr lang="en-US" baseline="0" dirty="0"/>
                        <a:t>, W</a:t>
                      </a:r>
                      <a:r>
                        <a:rPr lang="en-US" baseline="30000" dirty="0"/>
                        <a:t>-</a:t>
                      </a:r>
                      <a:endParaRPr lang="en-US" dirty="0"/>
                    </a:p>
                  </a:txBody>
                  <a:tcPr/>
                </a:tc>
                <a:tc>
                  <a:txBody>
                    <a:bodyPr/>
                    <a:lstStyle/>
                    <a:p>
                      <a:r>
                        <a:rPr lang="en-US" dirty="0"/>
                        <a:t>Weak</a:t>
                      </a:r>
                    </a:p>
                  </a:txBody>
                  <a:tcPr/>
                </a:tc>
                <a:tc>
                  <a:txBody>
                    <a:bodyPr/>
                    <a:lstStyle/>
                    <a:p>
                      <a:r>
                        <a:rPr lang="en-US" dirty="0"/>
                        <a:t>Weak</a:t>
                      </a:r>
                    </a:p>
                  </a:txBody>
                  <a:tcPr/>
                </a:tc>
                <a:tc>
                  <a:txBody>
                    <a:bodyPr/>
                    <a:lstStyle/>
                    <a:p>
                      <a:r>
                        <a:rPr lang="en-US" dirty="0"/>
                        <a:t>Nuclear decay</a:t>
                      </a:r>
                    </a:p>
                  </a:txBody>
                  <a:tcPr/>
                </a:tc>
                <a:extLst>
                  <a:ext uri="{0D108BD9-81ED-4DB2-BD59-A6C34878D82A}">
                    <a16:rowId xmlns:a16="http://schemas.microsoft.com/office/drawing/2014/main" val="4047213865"/>
                  </a:ext>
                </a:extLst>
              </a:tr>
              <a:tr h="370840">
                <a:tc>
                  <a:txBody>
                    <a:bodyPr/>
                    <a:lstStyle/>
                    <a:p>
                      <a:r>
                        <a:rPr lang="en-US" dirty="0"/>
                        <a:t>Higgs</a:t>
                      </a:r>
                    </a:p>
                  </a:txBody>
                  <a:tcPr/>
                </a:tc>
                <a:tc>
                  <a:txBody>
                    <a:bodyPr/>
                    <a:lstStyle/>
                    <a:p>
                      <a:r>
                        <a:rPr lang="en-US" dirty="0"/>
                        <a:t>Mass</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Acquisition of mass, and “electroweak symmetry breaking”</a:t>
                      </a:r>
                    </a:p>
                  </a:txBody>
                  <a:tcPr/>
                </a:tc>
                <a:tc hMerge="1">
                  <a:txBody>
                    <a:bodyPr/>
                    <a:lstStyle/>
                    <a:p>
                      <a:endParaRPr lang="en-US" dirty="0"/>
                    </a:p>
                  </a:txBody>
                  <a:tcPr/>
                </a:tc>
                <a:extLst>
                  <a:ext uri="{0D108BD9-81ED-4DB2-BD59-A6C34878D82A}">
                    <a16:rowId xmlns:a16="http://schemas.microsoft.com/office/drawing/2014/main" val="2681901034"/>
                  </a:ext>
                </a:extLst>
              </a:tr>
            </a:tbl>
          </a:graphicData>
        </a:graphic>
      </p:graphicFrame>
      <p:sp>
        <p:nvSpPr>
          <p:cNvPr id="8" name="TextBox 7">
            <a:extLst>
              <a:ext uri="{FF2B5EF4-FFF2-40B4-BE49-F238E27FC236}">
                <a16:creationId xmlns:a16="http://schemas.microsoft.com/office/drawing/2014/main" id="{407A9F03-AF93-4F40-B923-BE2C2D45E015}"/>
              </a:ext>
            </a:extLst>
          </p:cNvPr>
          <p:cNvSpPr txBox="1"/>
          <p:nvPr/>
        </p:nvSpPr>
        <p:spPr>
          <a:xfrm>
            <a:off x="5972175" y="3047196"/>
            <a:ext cx="577215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There are two types, distinguished by spin:</a:t>
            </a:r>
          </a:p>
          <a:p>
            <a:pPr marL="742950" lvl="1" indent="-285750">
              <a:buFont typeface="Arial" panose="020B0604020202020204" pitchFamily="34" charset="0"/>
              <a:buChar char="•"/>
            </a:pPr>
            <a:r>
              <a:rPr lang="en-US" dirty="0"/>
              <a:t>Scalar (spin 0): one number describes the field (magnitude)</a:t>
            </a:r>
          </a:p>
          <a:p>
            <a:pPr marL="742950" lvl="1" indent="-285750">
              <a:buFont typeface="Arial" panose="020B0604020202020204" pitchFamily="34" charset="0"/>
              <a:buChar char="•"/>
            </a:pPr>
            <a:r>
              <a:rPr lang="en-US" dirty="0"/>
              <a:t>Vector (spin 1): two numbers describe the field (magnitude and direction)</a:t>
            </a:r>
          </a:p>
          <a:p>
            <a:endParaRPr lang="en-US" dirty="0"/>
          </a:p>
          <a:p>
            <a:pPr marL="285750" indent="-285750">
              <a:buFont typeface="Arial" panose="020B0604020202020204" pitchFamily="34" charset="0"/>
              <a:buChar char="•"/>
            </a:pPr>
            <a:r>
              <a:rPr lang="en-US" dirty="0"/>
              <a:t>Gluons have color charge and can self-interact.</a:t>
            </a:r>
          </a:p>
          <a:p>
            <a:pPr marL="742950" lvl="1" indent="-285750">
              <a:buFont typeface="Arial" panose="020B0604020202020204" pitchFamily="34" charset="0"/>
              <a:buChar char="•"/>
            </a:pPr>
            <a:r>
              <a:rPr lang="en-US" dirty="0"/>
              <a:t>With exception of the Higgs, the other bosons do not have the charge of their respective forces.</a:t>
            </a:r>
          </a:p>
          <a:p>
            <a:pPr marL="742950" lvl="1" indent="-285750">
              <a:buFont typeface="Arial" panose="020B0604020202020204" pitchFamily="34" charset="0"/>
              <a:buChar char="•"/>
            </a:pPr>
            <a:r>
              <a:rPr lang="en-US" dirty="0"/>
              <a:t>A photon does not interact with another photon.</a:t>
            </a:r>
          </a:p>
          <a:p>
            <a:endParaRPr lang="en-US" dirty="0"/>
          </a:p>
          <a:p>
            <a:pPr marL="285750" indent="-285750">
              <a:buFont typeface="Arial" panose="020B0604020202020204" pitchFamily="34" charset="0"/>
              <a:buChar char="•"/>
            </a:pPr>
            <a:r>
              <a:rPr lang="en-US" dirty="0"/>
              <a:t>Higgs was the primary reason for the LHC, the discovery was announced July 4, 2012</a:t>
            </a:r>
          </a:p>
        </p:txBody>
      </p:sp>
    </p:spTree>
    <p:extLst>
      <p:ext uri="{BB962C8B-B14F-4D97-AF65-F5344CB8AC3E}">
        <p14:creationId xmlns:p14="http://schemas.microsoft.com/office/powerpoint/2010/main" val="375151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F6C59A6-C2B6-4E2E-9B30-9A057B341D41}"/>
              </a:ext>
            </a:extLst>
          </p:cNvPr>
          <p:cNvSpPr>
            <a:spLocks noGrp="1"/>
          </p:cNvSpPr>
          <p:nvPr>
            <p:ph type="title"/>
          </p:nvPr>
        </p:nvSpPr>
        <p:spPr>
          <a:xfrm>
            <a:off x="0" y="174624"/>
            <a:ext cx="5276850" cy="1346200"/>
          </a:xfrm>
        </p:spPr>
        <p:txBody>
          <a:bodyPr/>
          <a:lstStyle/>
          <a:p>
            <a:r>
              <a:rPr lang="en-US" sz="4000" dirty="0"/>
              <a:t>3 Fermion Generations </a:t>
            </a:r>
          </a:p>
        </p:txBody>
      </p:sp>
      <p:pic>
        <p:nvPicPr>
          <p:cNvPr id="3" name="Picture 2" descr="A close up of a keyboard&#10;&#10;Description automatically generated">
            <a:extLst>
              <a:ext uri="{FF2B5EF4-FFF2-40B4-BE49-F238E27FC236}">
                <a16:creationId xmlns:a16="http://schemas.microsoft.com/office/drawing/2014/main" id="{B8933AB2-472F-4E35-BE46-4978C739809D}"/>
              </a:ext>
            </a:extLst>
          </p:cNvPr>
          <p:cNvPicPr>
            <a:picLocks noChangeAspect="1"/>
          </p:cNvPicPr>
          <p:nvPr/>
        </p:nvPicPr>
        <p:blipFill rotWithShape="1">
          <a:blip r:embed="rId2">
            <a:extLst>
              <a:ext uri="{28A0092B-C50C-407E-A947-70E740481C1C}">
                <a14:useLocalDpi xmlns:a14="http://schemas.microsoft.com/office/drawing/2010/main" val="0"/>
              </a:ext>
            </a:extLst>
          </a:blip>
          <a:srcRect t="9185"/>
          <a:stretch/>
        </p:blipFill>
        <p:spPr>
          <a:xfrm>
            <a:off x="5699760" y="336550"/>
            <a:ext cx="6492240" cy="6216319"/>
          </a:xfrm>
          <a:prstGeom prst="rect">
            <a:avLst/>
          </a:prstGeom>
          <a:noFill/>
        </p:spPr>
      </p:pic>
      <mc:AlternateContent xmlns:mc="http://schemas.openxmlformats.org/markup-compatibility/2006" xmlns:a14="http://schemas.microsoft.com/office/drawing/2010/main">
        <mc:Choice Requires="a14">
          <p:sp>
            <p:nvSpPr>
              <p:cNvPr id="13" name="Text Placeholder 3">
                <a:extLst>
                  <a:ext uri="{FF2B5EF4-FFF2-40B4-BE49-F238E27FC236}">
                    <a16:creationId xmlns:a16="http://schemas.microsoft.com/office/drawing/2014/main" id="{56AAE8C9-9064-4A3F-BF07-8DCB5DE287C7}"/>
                  </a:ext>
                </a:extLst>
              </p:cNvPr>
              <p:cNvSpPr>
                <a:spLocks noGrp="1"/>
              </p:cNvSpPr>
              <p:nvPr>
                <p:ph type="body" sz="half" idx="2"/>
              </p:nvPr>
            </p:nvSpPr>
            <p:spPr>
              <a:xfrm>
                <a:off x="304799" y="847725"/>
                <a:ext cx="4562475" cy="5867400"/>
              </a:xfrm>
            </p:spPr>
            <p:txBody>
              <a:bodyPr>
                <a:normAutofit lnSpcReduction="10000"/>
              </a:bodyPr>
              <a:lstStyle/>
              <a:p>
                <a:pPr>
                  <a:lnSpc>
                    <a:spcPct val="110000"/>
                  </a:lnSpc>
                  <a:spcAft>
                    <a:spcPts val="0"/>
                  </a:spcAft>
                </a:pPr>
                <a:r>
                  <a:rPr lang="en-US" sz="1800" dirty="0"/>
                  <a:t>Each column is a generation (only under fermions).</a:t>
                </a:r>
              </a:p>
              <a:p>
                <a:pPr marL="285750" indent="-285750">
                  <a:lnSpc>
                    <a:spcPct val="110000"/>
                  </a:lnSpc>
                  <a:spcAft>
                    <a:spcPts val="0"/>
                  </a:spcAft>
                  <a:buFont typeface="Arial" panose="020B0604020202020204" pitchFamily="34" charset="0"/>
                  <a:buChar char="•"/>
                </a:pPr>
                <a:r>
                  <a:rPr lang="en-US" sz="1800" dirty="0"/>
                  <a:t>Flavor quantum number: counting each type of quark (purple).</a:t>
                </a:r>
              </a:p>
              <a:p>
                <a:pPr marL="742950" lvl="1" indent="-285750">
                  <a:lnSpc>
                    <a:spcPct val="110000"/>
                  </a:lnSpc>
                  <a:spcAft>
                    <a:spcPts val="0"/>
                  </a:spcAft>
                  <a:buFont typeface="Arial" panose="020B0604020202020204" pitchFamily="34" charset="0"/>
                  <a:buChar char="•"/>
                </a:pPr>
                <a:r>
                  <a:rPr lang="en-US" sz="1600" i="0" dirty="0"/>
                  <a:t>This is conserved in some interaction</a:t>
                </a:r>
              </a:p>
              <a:p>
                <a:pPr marL="285750" indent="-285750">
                  <a:lnSpc>
                    <a:spcPct val="110000"/>
                  </a:lnSpc>
                  <a:spcAft>
                    <a:spcPts val="0"/>
                  </a:spcAft>
                  <a:buFont typeface="Arial" panose="020B0604020202020204" pitchFamily="34" charset="0"/>
                  <a:buChar char="•"/>
                </a:pPr>
                <a:r>
                  <a:rPr lang="en-US" sz="1800" dirty="0"/>
                  <a:t>Across a row, particles differ by mass and ‘flavor quantum number.’</a:t>
                </a:r>
              </a:p>
              <a:p>
                <a:pPr marL="742950" lvl="1" indent="-285750">
                  <a:lnSpc>
                    <a:spcPct val="110000"/>
                  </a:lnSpc>
                  <a:spcAft>
                    <a:spcPts val="0"/>
                  </a:spcAft>
                  <a:buFont typeface="Arial" panose="020B0604020202020204" pitchFamily="34" charset="0"/>
                  <a:buChar char="•"/>
                </a:pPr>
                <a:r>
                  <a:rPr lang="en-US" sz="1600" i="0" dirty="0"/>
                  <a:t>In general, more mass → less stable → faster decay</a:t>
                </a:r>
                <a:endParaRPr lang="en-US" sz="1800" i="0" dirty="0"/>
              </a:p>
              <a:p>
                <a:pPr marL="285750" indent="-285750">
                  <a:lnSpc>
                    <a:spcPct val="110000"/>
                  </a:lnSpc>
                  <a:spcAft>
                    <a:spcPts val="0"/>
                  </a:spcAft>
                  <a:buFont typeface="Arial" panose="020B0604020202020204" pitchFamily="34" charset="0"/>
                  <a:buChar char="•"/>
                </a:pPr>
                <a:r>
                  <a:rPr lang="en-US" sz="1800" dirty="0"/>
                  <a:t>Higher generations decay into lower</a:t>
                </a:r>
              </a:p>
              <a:p>
                <a:pPr marL="742950" lvl="1" indent="-285750">
                  <a:lnSpc>
                    <a:spcPct val="110000"/>
                  </a:lnSpc>
                  <a:spcAft>
                    <a:spcPts val="0"/>
                  </a:spcAft>
                  <a:buFont typeface="Arial" panose="020B0604020202020204" pitchFamily="34" charset="0"/>
                  <a:buChar char="•"/>
                </a:pPr>
                <a:r>
                  <a:rPr lang="en-US" sz="1600" i="0" dirty="0"/>
                  <a:t>High energy collisions required to generate higher generations (LHC, cosmic rays)</a:t>
                </a:r>
                <a:endParaRPr lang="en-US" sz="1800" dirty="0"/>
              </a:p>
              <a:p>
                <a:pPr marL="285750" indent="-285750">
                  <a:lnSpc>
                    <a:spcPct val="110000"/>
                  </a:lnSpc>
                  <a:spcAft>
                    <a:spcPts val="0"/>
                  </a:spcAft>
                  <a:buFont typeface="Arial" panose="020B0604020202020204" pitchFamily="34" charset="0"/>
                  <a:buChar char="•"/>
                </a:pPr>
                <a:r>
                  <a:rPr lang="en-US" sz="1800" dirty="0"/>
                  <a:t>For any interaction with particles of one generation, the particles of another can be substituted.</a:t>
                </a:r>
              </a:p>
              <a:p>
                <a:pPr>
                  <a:lnSpc>
                    <a:spcPct val="110000"/>
                  </a:lnSpc>
                  <a:spcAft>
                    <a:spcPts val="0"/>
                  </a:spcAft>
                </a:pPr>
                <a:endParaRPr lang="en-US" sz="1800" dirty="0"/>
              </a:p>
              <a:p>
                <a:pPr>
                  <a:lnSpc>
                    <a:spcPct val="110000"/>
                  </a:lnSpc>
                  <a:spcAft>
                    <a:spcPts val="0"/>
                  </a:spcAft>
                </a:pPr>
                <a:r>
                  <a:rPr lang="en-US" sz="1800" dirty="0"/>
                  <a:t>Ex. Beta decay:        </a:t>
                </a:r>
                <a14:m>
                  <m:oMath xmlns:m="http://schemas.openxmlformats.org/officeDocument/2006/math">
                    <m:r>
                      <a:rPr lang="en-US" sz="1800" b="0" i="1" smtClean="0">
                        <a:latin typeface="Cambria Math" panose="02040503050406030204" pitchFamily="18" charset="0"/>
                      </a:rPr>
                      <m:t>𝑑</m:t>
                    </m:r>
                    <m:r>
                      <m:rPr>
                        <m:nor/>
                      </m:rPr>
                      <a:rPr lang="en-US" sz="1800" dirty="0"/>
                      <m:t>→</m:t>
                    </m:r>
                    <m:r>
                      <a:rPr lang="en-US" sz="1800" b="0" i="1" dirty="0" smtClean="0">
                        <a:latin typeface="Cambria Math" panose="02040503050406030204" pitchFamily="18" charset="0"/>
                      </a:rPr>
                      <m:t>𝑢</m:t>
                    </m:r>
                    <m:r>
                      <a:rPr lang="en-US" sz="1800" b="0" i="1" dirty="0" smtClean="0">
                        <a:latin typeface="Cambria Math" panose="02040503050406030204" pitchFamily="18" charset="0"/>
                      </a:rPr>
                      <m:t>+</m:t>
                    </m:r>
                    <m:sSup>
                      <m:sSupPr>
                        <m:ctrlPr>
                          <a:rPr lang="en-US" sz="1800" b="0" i="1" dirty="0" smtClean="0">
                            <a:latin typeface="Cambria Math" panose="02040503050406030204" pitchFamily="18" charset="0"/>
                          </a:rPr>
                        </m:ctrlPr>
                      </m:sSupPr>
                      <m:e>
                        <m:r>
                          <a:rPr lang="en-US" sz="1800" b="0" i="1" dirty="0" smtClean="0">
                            <a:latin typeface="Cambria Math" panose="02040503050406030204" pitchFamily="18" charset="0"/>
                          </a:rPr>
                          <m:t>𝑒</m:t>
                        </m:r>
                      </m:e>
                      <m:sup>
                        <m:r>
                          <a:rPr lang="en-US" sz="1800" b="0" i="1" dirty="0" smtClean="0">
                            <a:latin typeface="Cambria Math" panose="02040503050406030204" pitchFamily="18" charset="0"/>
                          </a:rPr>
                          <m:t>−</m:t>
                        </m:r>
                      </m:sup>
                    </m:sSup>
                    <m:r>
                      <a:rPr lang="en-US" sz="1800" b="0" i="1" dirty="0" smtClean="0">
                        <a:latin typeface="Cambria Math" panose="02040503050406030204" pitchFamily="18" charset="0"/>
                      </a:rPr>
                      <m:t>+</m:t>
                    </m:r>
                    <m:acc>
                      <m:accPr>
                        <m:chr m:val="̅"/>
                        <m:ctrlPr>
                          <a:rPr lang="en-US" sz="1800" b="0" i="1" dirty="0" smtClean="0">
                            <a:latin typeface="Cambria Math" panose="02040503050406030204" pitchFamily="18" charset="0"/>
                          </a:rPr>
                        </m:ctrlPr>
                      </m:accPr>
                      <m:e>
                        <m:sSub>
                          <m:sSubPr>
                            <m:ctrlPr>
                              <a:rPr lang="en-US" sz="1800" b="0" i="1" dirty="0" smtClean="0">
                                <a:latin typeface="Cambria Math" panose="02040503050406030204" pitchFamily="18" charset="0"/>
                              </a:rPr>
                            </m:ctrlPr>
                          </m:sSubPr>
                          <m:e>
                            <m:r>
                              <m:rPr>
                                <m:sty m:val="p"/>
                              </m:rPr>
                              <a:rPr lang="el-GR" sz="1800" b="0" i="1" dirty="0" smtClean="0">
                                <a:latin typeface="Cambria Math" panose="02040503050406030204" pitchFamily="18" charset="0"/>
                              </a:rPr>
                              <m:t>ν</m:t>
                            </m:r>
                          </m:e>
                          <m:sub>
                            <m:r>
                              <a:rPr lang="en-US" sz="1800" b="0" i="1" dirty="0" smtClean="0">
                                <a:latin typeface="Cambria Math" panose="02040503050406030204" pitchFamily="18" charset="0"/>
                              </a:rPr>
                              <m:t>𝑒</m:t>
                            </m:r>
                          </m:sub>
                        </m:sSub>
                      </m:e>
                    </m:acc>
                  </m:oMath>
                </a14:m>
                <a:endParaRPr lang="en-US" sz="1800" i="1" dirty="0">
                  <a:highlight>
                    <a:srgbClr val="FFFF00"/>
                  </a:highlight>
                </a:endParaRPr>
              </a:p>
              <a:p>
                <a:pPr>
                  <a:lnSpc>
                    <a:spcPct val="110000"/>
                  </a:lnSpc>
                  <a:spcAft>
                    <a:spcPts val="0"/>
                  </a:spcAft>
                </a:pPr>
                <a:r>
                  <a:rPr lang="en-US" sz="1800" b="0" dirty="0"/>
                  <a:t> 		</a:t>
                </a:r>
                <a14:m>
                  <m:oMath xmlns:m="http://schemas.openxmlformats.org/officeDocument/2006/math">
                    <m:r>
                      <m:rPr>
                        <m:sty m:val="p"/>
                      </m:rPr>
                      <a:rPr lang="en-US" sz="1800" b="0" i="0" smtClean="0">
                        <a:latin typeface="Cambria Math" panose="02040503050406030204" pitchFamily="18" charset="0"/>
                      </a:rPr>
                      <m:t>s</m:t>
                    </m:r>
                    <m:r>
                      <m:rPr>
                        <m:nor/>
                      </m:rPr>
                      <a:rPr lang="en-US" sz="1800" dirty="0"/>
                      <m:t>→</m:t>
                    </m:r>
                    <m:r>
                      <a:rPr lang="en-US" sz="1800" b="0" i="1" dirty="0" smtClean="0">
                        <a:latin typeface="Cambria Math" panose="02040503050406030204" pitchFamily="18" charset="0"/>
                      </a:rPr>
                      <m:t>𝑐</m:t>
                    </m:r>
                    <m:r>
                      <a:rPr lang="en-US" sz="1800" b="0" i="1" dirty="0" smtClean="0">
                        <a:latin typeface="Cambria Math" panose="02040503050406030204" pitchFamily="18" charset="0"/>
                      </a:rPr>
                      <m:t>+</m:t>
                    </m:r>
                    <m:sSup>
                      <m:sSupPr>
                        <m:ctrlPr>
                          <a:rPr lang="en-US" sz="1800" b="0" i="1" dirty="0" smtClean="0">
                            <a:latin typeface="Cambria Math" panose="02040503050406030204" pitchFamily="18" charset="0"/>
                          </a:rPr>
                        </m:ctrlPr>
                      </m:sSupPr>
                      <m:e>
                        <m:r>
                          <a:rPr lang="en-US" sz="1800" b="0" i="1" dirty="0" smtClean="0">
                            <a:latin typeface="Cambria Math" panose="02040503050406030204" pitchFamily="18" charset="0"/>
                          </a:rPr>
                          <m:t>µ</m:t>
                        </m:r>
                      </m:e>
                      <m:sup>
                        <m:r>
                          <a:rPr lang="en-US" sz="1800" b="0" i="1" dirty="0" smtClean="0">
                            <a:latin typeface="Cambria Math" panose="02040503050406030204" pitchFamily="18" charset="0"/>
                          </a:rPr>
                          <m:t>−</m:t>
                        </m:r>
                      </m:sup>
                    </m:sSup>
                    <m:r>
                      <a:rPr lang="en-US" sz="1800" b="0" i="1" dirty="0" smtClean="0">
                        <a:latin typeface="Cambria Math" panose="02040503050406030204" pitchFamily="18" charset="0"/>
                      </a:rPr>
                      <m:t>+</m:t>
                    </m:r>
                    <m:acc>
                      <m:accPr>
                        <m:chr m:val="̅"/>
                        <m:ctrlPr>
                          <a:rPr lang="en-US" sz="1800" b="0" i="1" dirty="0" smtClean="0">
                            <a:latin typeface="Cambria Math" panose="02040503050406030204" pitchFamily="18" charset="0"/>
                          </a:rPr>
                        </m:ctrlPr>
                      </m:accPr>
                      <m:e>
                        <m:sSub>
                          <m:sSubPr>
                            <m:ctrlPr>
                              <a:rPr lang="en-US" sz="1800" b="0" i="1" dirty="0" smtClean="0">
                                <a:latin typeface="Cambria Math" panose="02040503050406030204" pitchFamily="18" charset="0"/>
                              </a:rPr>
                            </m:ctrlPr>
                          </m:sSubPr>
                          <m:e>
                            <m:r>
                              <m:rPr>
                                <m:sty m:val="p"/>
                              </m:rPr>
                              <a:rPr lang="el-GR" sz="1800" b="0" i="1" dirty="0" smtClean="0">
                                <a:latin typeface="Cambria Math" panose="02040503050406030204" pitchFamily="18" charset="0"/>
                              </a:rPr>
                              <m:t>ν</m:t>
                            </m:r>
                          </m:e>
                          <m:sub>
                            <m:r>
                              <a:rPr lang="el-GR" sz="1800" b="0" i="1" dirty="0" smtClean="0">
                                <a:latin typeface="Cambria Math" panose="02040503050406030204" pitchFamily="18" charset="0"/>
                              </a:rPr>
                              <m:t>µ</m:t>
                            </m:r>
                          </m:sub>
                        </m:sSub>
                      </m:e>
                    </m:acc>
                  </m:oMath>
                </a14:m>
                <a:endParaRPr lang="en-US" sz="1800" b="0" i="1" dirty="0">
                  <a:latin typeface="Cambria Math" panose="02040503050406030204" pitchFamily="18" charset="0"/>
                </a:endParaRPr>
              </a:p>
              <a:p>
                <a:pPr>
                  <a:lnSpc>
                    <a:spcPct val="110000"/>
                  </a:lnSpc>
                  <a:spcAft>
                    <a:spcPts val="0"/>
                  </a:spcAft>
                </a:pPr>
                <a:r>
                  <a:rPr lang="en-US" sz="1800" b="0" dirty="0"/>
                  <a:t>	                 </a:t>
                </a:r>
                <a14:m>
                  <m:oMath xmlns:m="http://schemas.openxmlformats.org/officeDocument/2006/math">
                    <m:r>
                      <m:rPr>
                        <m:sty m:val="p"/>
                      </m:rPr>
                      <a:rPr lang="en-US" sz="1800" b="0" i="0" dirty="0" smtClean="0">
                        <a:latin typeface="Cambria Math" panose="02040503050406030204" pitchFamily="18" charset="0"/>
                      </a:rPr>
                      <m:t>b</m:t>
                    </m:r>
                    <m:r>
                      <m:rPr>
                        <m:nor/>
                      </m:rPr>
                      <a:rPr lang="en-US" sz="1800" dirty="0"/>
                      <m:t>→</m:t>
                    </m:r>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sSup>
                      <m:sSupPr>
                        <m:ctrlPr>
                          <a:rPr lang="en-US" sz="1800" b="0" i="1" dirty="0" smtClean="0">
                            <a:latin typeface="Cambria Math" panose="02040503050406030204" pitchFamily="18" charset="0"/>
                          </a:rPr>
                        </m:ctrlPr>
                      </m:sSupPr>
                      <m:e>
                        <m:r>
                          <m:rPr>
                            <m:sty m:val="p"/>
                          </m:rPr>
                          <a:rPr lang="el-GR" sz="1800" b="0" i="1" dirty="0" smtClean="0">
                            <a:latin typeface="Cambria Math" panose="02040503050406030204" pitchFamily="18" charset="0"/>
                          </a:rPr>
                          <m:t>τ</m:t>
                        </m:r>
                      </m:e>
                      <m:sup>
                        <m:r>
                          <a:rPr lang="en-US" sz="1800" b="0" i="1" dirty="0" smtClean="0">
                            <a:latin typeface="Cambria Math" panose="02040503050406030204" pitchFamily="18" charset="0"/>
                          </a:rPr>
                          <m:t>−</m:t>
                        </m:r>
                      </m:sup>
                    </m:sSup>
                    <m:r>
                      <a:rPr lang="en-US" sz="1800" b="0" i="1" dirty="0" smtClean="0">
                        <a:latin typeface="Cambria Math" panose="02040503050406030204" pitchFamily="18" charset="0"/>
                      </a:rPr>
                      <m:t>+</m:t>
                    </m:r>
                    <m:acc>
                      <m:accPr>
                        <m:chr m:val="̅"/>
                        <m:ctrlPr>
                          <a:rPr lang="en-US" sz="1800" b="0" i="1" dirty="0" smtClean="0">
                            <a:latin typeface="Cambria Math" panose="02040503050406030204" pitchFamily="18" charset="0"/>
                          </a:rPr>
                        </m:ctrlPr>
                      </m:accPr>
                      <m:e>
                        <m:sSub>
                          <m:sSubPr>
                            <m:ctrlPr>
                              <a:rPr lang="en-US" sz="1800" b="0" i="1" dirty="0" smtClean="0">
                                <a:latin typeface="Cambria Math" panose="02040503050406030204" pitchFamily="18" charset="0"/>
                              </a:rPr>
                            </m:ctrlPr>
                          </m:sSubPr>
                          <m:e>
                            <m:r>
                              <m:rPr>
                                <m:sty m:val="p"/>
                              </m:rPr>
                              <a:rPr lang="el-GR" sz="1800" b="0" i="1" dirty="0" smtClean="0">
                                <a:latin typeface="Cambria Math" panose="02040503050406030204" pitchFamily="18" charset="0"/>
                              </a:rPr>
                              <m:t>ν</m:t>
                            </m:r>
                          </m:e>
                          <m:sub>
                            <m:r>
                              <m:rPr>
                                <m:sty m:val="p"/>
                              </m:rPr>
                              <a:rPr lang="el-GR" sz="1800" b="0" i="1" dirty="0" smtClean="0">
                                <a:latin typeface="Cambria Math" panose="02040503050406030204" pitchFamily="18" charset="0"/>
                              </a:rPr>
                              <m:t>τ</m:t>
                            </m:r>
                          </m:sub>
                        </m:sSub>
                      </m:e>
                    </m:acc>
                  </m:oMath>
                </a14:m>
                <a:endParaRPr lang="en-US" sz="1800" i="1" dirty="0">
                  <a:highlight>
                    <a:srgbClr val="FFFF00"/>
                  </a:highlight>
                </a:endParaRPr>
              </a:p>
              <a:p>
                <a:pPr>
                  <a:lnSpc>
                    <a:spcPct val="110000"/>
                  </a:lnSpc>
                  <a:spcAft>
                    <a:spcPts val="0"/>
                  </a:spcAft>
                </a:pPr>
                <a:endParaRPr lang="en-US" sz="1800" i="1" dirty="0">
                  <a:highlight>
                    <a:srgbClr val="FFFF00"/>
                  </a:highlight>
                </a:endParaRPr>
              </a:p>
            </p:txBody>
          </p:sp>
        </mc:Choice>
        <mc:Fallback xmlns="">
          <p:sp>
            <p:nvSpPr>
              <p:cNvPr id="13" name="Text Placeholder 3">
                <a:extLst>
                  <a:ext uri="{FF2B5EF4-FFF2-40B4-BE49-F238E27FC236}">
                    <a16:creationId xmlns:a16="http://schemas.microsoft.com/office/drawing/2014/main" id="{56AAE8C9-9064-4A3F-BF07-8DCB5DE287C7}"/>
                  </a:ext>
                </a:extLst>
              </p:cNvPr>
              <p:cNvSpPr>
                <a:spLocks noGrp="1" noRot="1" noChangeAspect="1" noMove="1" noResize="1" noEditPoints="1" noAdjustHandles="1" noChangeArrowheads="1" noChangeShapeType="1" noTextEdit="1"/>
              </p:cNvSpPr>
              <p:nvPr>
                <p:ph type="body" sz="half" idx="2"/>
              </p:nvPr>
            </p:nvSpPr>
            <p:spPr>
              <a:xfrm>
                <a:off x="304799" y="847725"/>
                <a:ext cx="4562475" cy="5867400"/>
              </a:xfrm>
              <a:blipFill>
                <a:blip r:embed="rId3"/>
                <a:stretch>
                  <a:fillRect l="-1070" t="-519" r="-535"/>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B41AD71B-5635-4FC2-8E4C-C9D5791BFACB}"/>
              </a:ext>
            </a:extLst>
          </p:cNvPr>
          <p:cNvSpPr/>
          <p:nvPr/>
        </p:nvSpPr>
        <p:spPr>
          <a:xfrm>
            <a:off x="6181728" y="847725"/>
            <a:ext cx="1085850" cy="54102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4" name="Rectangle 3">
            <a:extLst>
              <a:ext uri="{FF2B5EF4-FFF2-40B4-BE49-F238E27FC236}">
                <a16:creationId xmlns:a16="http://schemas.microsoft.com/office/drawing/2014/main" id="{CD5284AC-418D-4485-AA48-49D51303574E}"/>
              </a:ext>
            </a:extLst>
          </p:cNvPr>
          <p:cNvSpPr/>
          <p:nvPr/>
        </p:nvSpPr>
        <p:spPr>
          <a:xfrm>
            <a:off x="7353300" y="847724"/>
            <a:ext cx="1085850" cy="5410201"/>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6" name="Rectangle 5">
            <a:extLst>
              <a:ext uri="{FF2B5EF4-FFF2-40B4-BE49-F238E27FC236}">
                <a16:creationId xmlns:a16="http://schemas.microsoft.com/office/drawing/2014/main" id="{E651470B-B6E5-47CE-9529-D38C5538E87B}"/>
              </a:ext>
            </a:extLst>
          </p:cNvPr>
          <p:cNvSpPr/>
          <p:nvPr/>
        </p:nvSpPr>
        <p:spPr>
          <a:xfrm>
            <a:off x="8524872" y="847724"/>
            <a:ext cx="1072521" cy="5410201"/>
          </a:xfrm>
          <a:prstGeom prst="rect">
            <a:avLst/>
          </a:prstGeom>
          <a:no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338595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5BBB-2494-4836-850F-93A45C457D62}"/>
              </a:ext>
            </a:extLst>
          </p:cNvPr>
          <p:cNvSpPr>
            <a:spLocks noGrp="1"/>
          </p:cNvSpPr>
          <p:nvPr>
            <p:ph type="title"/>
          </p:nvPr>
        </p:nvSpPr>
        <p:spPr>
          <a:xfrm>
            <a:off x="800100" y="180975"/>
            <a:ext cx="5010150" cy="1990725"/>
          </a:xfrm>
        </p:spPr>
        <p:txBody>
          <a:bodyPr/>
          <a:lstStyle/>
          <a:p>
            <a:r>
              <a:rPr lang="en-US" dirty="0"/>
              <a:t>Quarks are fermions with color charge</a:t>
            </a:r>
          </a:p>
        </p:txBody>
      </p:sp>
      <p:sp>
        <p:nvSpPr>
          <p:cNvPr id="4" name="Content Placeholder 3">
            <a:extLst>
              <a:ext uri="{FF2B5EF4-FFF2-40B4-BE49-F238E27FC236}">
                <a16:creationId xmlns:a16="http://schemas.microsoft.com/office/drawing/2014/main" id="{9DBE9020-09E8-4162-96B8-9B5B2BE614F9}"/>
              </a:ext>
            </a:extLst>
          </p:cNvPr>
          <p:cNvSpPr>
            <a:spLocks noGrp="1"/>
          </p:cNvSpPr>
          <p:nvPr>
            <p:ph sz="half" idx="2"/>
          </p:nvPr>
        </p:nvSpPr>
        <p:spPr>
          <a:xfrm>
            <a:off x="5886450" y="1"/>
            <a:ext cx="6134099" cy="5915024"/>
          </a:xfrm>
        </p:spPr>
        <p:txBody>
          <a:bodyPr>
            <a:normAutofit fontScale="92500" lnSpcReduction="20000"/>
          </a:bodyPr>
          <a:lstStyle/>
          <a:p>
            <a:r>
              <a:rPr lang="en-US" dirty="0"/>
              <a:t>Interact with the strong force (gluons) because of color charge.</a:t>
            </a:r>
          </a:p>
          <a:p>
            <a:r>
              <a:rPr lang="en-US" dirty="0"/>
              <a:t>Also interact with EM (photon) and weak (W</a:t>
            </a:r>
            <a:r>
              <a:rPr lang="en-US" baseline="30000" dirty="0"/>
              <a:t>+/-</a:t>
            </a:r>
            <a:r>
              <a:rPr lang="en-US" dirty="0"/>
              <a:t>, Z) forces</a:t>
            </a:r>
          </a:p>
          <a:p>
            <a:r>
              <a:rPr lang="en-US" dirty="0"/>
              <a:t>For particles, color charge is red, green, or blue. Antiparticles have anti-color.</a:t>
            </a:r>
          </a:p>
          <a:p>
            <a:r>
              <a:rPr lang="en-US" dirty="0"/>
              <a:t>Only composite particles without color (net color charge of zero) are formed</a:t>
            </a:r>
          </a:p>
          <a:p>
            <a:pPr lvl="1"/>
            <a:r>
              <a:rPr lang="en-US" i="0" dirty="0"/>
              <a:t>By mixing all colors (3 quarks): baryons</a:t>
            </a:r>
          </a:p>
          <a:p>
            <a:pPr marL="530352" lvl="1" indent="0">
              <a:buNone/>
            </a:pPr>
            <a:r>
              <a:rPr lang="en-US" i="0" dirty="0"/>
              <a:t>EX: red up, green up, blue down: proton</a:t>
            </a:r>
          </a:p>
          <a:p>
            <a:pPr lvl="1"/>
            <a:r>
              <a:rPr lang="en-US" i="0" dirty="0"/>
              <a:t>By mixing a color and its anti-color (two quarks): mesons</a:t>
            </a:r>
          </a:p>
          <a:p>
            <a:pPr marL="530352" lvl="1" indent="0">
              <a:buNone/>
            </a:pPr>
            <a:r>
              <a:rPr lang="en-US" i="0" dirty="0"/>
              <a:t>EX: blue up, anti-blue anti-strange: Kaon</a:t>
            </a:r>
          </a:p>
          <a:p>
            <a:r>
              <a:rPr lang="en-US" dirty="0"/>
              <a:t>Quark confinement: the force between two quarks is constant as they are separated because gluons have color charge (vs EM). As the quarks separate the potential energy grows until it is "energetically favorable" to form new Quark antiquark pair.</a:t>
            </a:r>
          </a:p>
          <a:p>
            <a:pPr lvl="1"/>
            <a:r>
              <a:rPr lang="en-US" i="0" dirty="0"/>
              <a:t>Cannot observe "naked quarks“</a:t>
            </a:r>
          </a:p>
          <a:p>
            <a:pPr lvl="1"/>
            <a:r>
              <a:rPr lang="en-US" i="0" dirty="0"/>
              <a:t>Because of this, the way we assign colors to quarks in diagrams is mostly arbitrary.</a:t>
            </a:r>
          </a:p>
        </p:txBody>
      </p:sp>
      <p:pic>
        <p:nvPicPr>
          <p:cNvPr id="5" name="Picture Placeholder 4" descr="A close up of a keyboard&#10;&#10;Description automatically generated">
            <a:extLst>
              <a:ext uri="{FF2B5EF4-FFF2-40B4-BE49-F238E27FC236}">
                <a16:creationId xmlns:a16="http://schemas.microsoft.com/office/drawing/2014/main" id="{3152B93C-9C43-4B7C-A9B6-080D5C21E985}"/>
              </a:ext>
            </a:extLst>
          </p:cNvPr>
          <p:cNvPicPr>
            <a:picLocks noChangeAspect="1"/>
          </p:cNvPicPr>
          <p:nvPr/>
        </p:nvPicPr>
        <p:blipFill rotWithShape="1">
          <a:blip r:embed="rId2">
            <a:extLst>
              <a:ext uri="{28A0092B-C50C-407E-A947-70E740481C1C}">
                <a14:useLocalDpi xmlns:a14="http://schemas.microsoft.com/office/drawing/2010/main" val="0"/>
              </a:ext>
            </a:extLst>
          </a:blip>
          <a:srcRect t="9444" r="-4" b="1128"/>
          <a:stretch/>
        </p:blipFill>
        <p:spPr>
          <a:xfrm>
            <a:off x="908716" y="1486536"/>
            <a:ext cx="4816060" cy="4123689"/>
          </a:xfrm>
          <a:prstGeom prst="rect">
            <a:avLst/>
          </a:prstGeom>
          <a:noFill/>
        </p:spPr>
      </p:pic>
      <p:sp>
        <p:nvSpPr>
          <p:cNvPr id="7" name="Rectangle 6">
            <a:extLst>
              <a:ext uri="{FF2B5EF4-FFF2-40B4-BE49-F238E27FC236}">
                <a16:creationId xmlns:a16="http://schemas.microsoft.com/office/drawing/2014/main" id="{948EBF4A-59A2-413A-9539-3297F099A397}"/>
              </a:ext>
            </a:extLst>
          </p:cNvPr>
          <p:cNvSpPr/>
          <p:nvPr/>
        </p:nvSpPr>
        <p:spPr>
          <a:xfrm>
            <a:off x="908716" y="2009776"/>
            <a:ext cx="2948909" cy="17907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6CEF478-CC3B-41A0-B8F7-726B0C15F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716" y="5800456"/>
            <a:ext cx="7216109" cy="876569"/>
          </a:xfrm>
          <a:prstGeom prst="rect">
            <a:avLst/>
          </a:prstGeom>
        </p:spPr>
      </p:pic>
    </p:spTree>
    <p:extLst>
      <p:ext uri="{BB962C8B-B14F-4D97-AF65-F5344CB8AC3E}">
        <p14:creationId xmlns:p14="http://schemas.microsoft.com/office/powerpoint/2010/main" val="387639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5BBB-2494-4836-850F-93A45C457D62}"/>
              </a:ext>
            </a:extLst>
          </p:cNvPr>
          <p:cNvSpPr>
            <a:spLocks noGrp="1"/>
          </p:cNvSpPr>
          <p:nvPr>
            <p:ph type="title"/>
          </p:nvPr>
        </p:nvSpPr>
        <p:spPr>
          <a:xfrm>
            <a:off x="800100" y="180975"/>
            <a:ext cx="5086350" cy="1990725"/>
          </a:xfrm>
        </p:spPr>
        <p:txBody>
          <a:bodyPr/>
          <a:lstStyle/>
          <a:p>
            <a:r>
              <a:rPr lang="en-US" dirty="0"/>
              <a:t>Quarks also mix flavors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DBE9020-09E8-4162-96B8-9B5B2BE614F9}"/>
                  </a:ext>
                </a:extLst>
              </p:cNvPr>
              <p:cNvSpPr>
                <a:spLocks noGrp="1"/>
              </p:cNvSpPr>
              <p:nvPr>
                <p:ph sz="half" idx="2"/>
              </p:nvPr>
            </p:nvSpPr>
            <p:spPr>
              <a:xfrm>
                <a:off x="5886450" y="552451"/>
                <a:ext cx="6143624" cy="6248399"/>
              </a:xfrm>
            </p:spPr>
            <p:txBody>
              <a:bodyPr>
                <a:normAutofit fontScale="92500" lnSpcReduction="10000"/>
              </a:bodyPr>
              <a:lstStyle/>
              <a:p>
                <a:r>
                  <a:rPr lang="en-US" i="0" dirty="0"/>
                  <a:t>Quark mixing responsible for quarks of one generation to decay into another.</a:t>
                </a:r>
              </a:p>
              <a:p>
                <a:r>
                  <a:rPr lang="en-US" i="0" dirty="0"/>
                  <a:t>There is not a complete correspondence between measuring the type via the mass or weak measurements.</a:t>
                </a:r>
              </a:p>
              <a:p>
                <a:pPr lvl="1"/>
                <a:r>
                  <a:rPr lang="en-US" i="0" dirty="0"/>
                  <a:t>Measuring the mass and flavor of a quark may not give corresponding measurements.</a:t>
                </a:r>
              </a:p>
              <a:p>
                <a:pPr marL="0" indent="0">
                  <a:buNone/>
                </a:pPr>
                <a:r>
                  <a:rPr lang="en-US" i="0" dirty="0"/>
                  <a:t>EX: Imagine measuring both the mass and flavor of a single quark. It is possible to measure mass and get the top quark mass (173.1 GeV), then measure flavor and get down quark flavor.</a:t>
                </a:r>
              </a:p>
              <a:p>
                <a:pPr marL="0" indent="0">
                  <a:buNone/>
                </a:pPr>
                <a:r>
                  <a:rPr lang="en-US" b="1" dirty="0"/>
                  <a:t>It makes more sense to say that a quark has X quark mass and Y quark flavor. Usually, X=Y.</a:t>
                </a:r>
              </a:p>
              <a:p>
                <a:r>
                  <a:rPr lang="en-US" i="0" dirty="0"/>
                  <a:t>This is described by the CKM matrix. It only slightly deviates from the identity matrix (which would correspond to the measurements always being the same), so the mismatch is improbable.</a:t>
                </a:r>
              </a:p>
              <a:p>
                <a:pPr marL="0" indent="0">
                  <a:buNone/>
                </a:pPr>
                <a:endParaRPr lang="en-US" sz="200" i="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𝑢𝑑</m:t>
                                        </m:r>
                                      </m:sub>
                                    </m:sSub>
                                  </m:e>
                                </m:d>
                              </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𝑢𝑠</m:t>
                                        </m:r>
                                      </m:sub>
                                    </m:sSub>
                                  </m:e>
                                </m:d>
                              </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𝑢𝑏</m:t>
                                        </m:r>
                                      </m:sub>
                                    </m:sSub>
                                  </m:e>
                                </m:d>
                              </m:e>
                            </m:mr>
                            <m:m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𝑐𝑑</m:t>
                                        </m:r>
                                      </m:sub>
                                    </m:sSub>
                                  </m:e>
                                </m:d>
                              </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𝑐𝑠</m:t>
                                        </m:r>
                                      </m:sub>
                                    </m:sSub>
                                  </m:e>
                                </m:d>
                              </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𝑐𝑏</m:t>
                                        </m:r>
                                      </m:sub>
                                    </m:sSub>
                                  </m:e>
                                </m:d>
                              </m:e>
                            </m:mr>
                            <m:m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𝑡𝑑</m:t>
                                        </m:r>
                                      </m:sub>
                                    </m:sSub>
                                  </m:e>
                                </m:d>
                              </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𝑡𝑠</m:t>
                                        </m:r>
                                      </m:sub>
                                    </m:sSub>
                                  </m:e>
                                </m:d>
                              </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𝑡𝑏</m:t>
                                        </m:r>
                                      </m:sub>
                                    </m:sSub>
                                  </m:e>
                                </m:d>
                              </m:e>
                            </m:mr>
                          </m:m>
                        </m:e>
                      </m:d>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m>
                            <m:mPr>
                              <m:mcs>
                                <m:mc>
                                  <m:mcPr>
                                    <m:count m:val="3"/>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9743</m:t>
                                </m:r>
                              </m:e>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2253</m:t>
                                </m:r>
                              </m:e>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0035</m:t>
                                </m:r>
                              </m:e>
                            </m:mr>
                            <m:mr>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2252</m:t>
                                </m:r>
                              </m:e>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9734</m:t>
                                </m:r>
                              </m:e>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0412</m:t>
                                </m:r>
                              </m:e>
                            </m:mr>
                            <m:mr>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0086</m:t>
                                </m:r>
                              </m:e>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0404</m:t>
                                </m:r>
                              </m:e>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9991</m:t>
                                </m:r>
                              </m:e>
                            </m:mr>
                          </m:m>
                        </m:e>
                      </m:d>
                    </m:oMath>
                  </m:oMathPara>
                </a14:m>
                <a:endParaRPr lang="en-US" i="0" dirty="0"/>
              </a:p>
            </p:txBody>
          </p:sp>
        </mc:Choice>
        <mc:Fallback xmlns="">
          <p:sp>
            <p:nvSpPr>
              <p:cNvPr id="4" name="Content Placeholder 3">
                <a:extLst>
                  <a:ext uri="{FF2B5EF4-FFF2-40B4-BE49-F238E27FC236}">
                    <a16:creationId xmlns:a16="http://schemas.microsoft.com/office/drawing/2014/main" id="{9DBE9020-09E8-4162-96B8-9B5B2BE614F9}"/>
                  </a:ext>
                </a:extLst>
              </p:cNvPr>
              <p:cNvSpPr>
                <a:spLocks noGrp="1" noRot="1" noChangeAspect="1" noMove="1" noResize="1" noEditPoints="1" noAdjustHandles="1" noChangeArrowheads="1" noChangeShapeType="1" noTextEdit="1"/>
              </p:cNvSpPr>
              <p:nvPr>
                <p:ph sz="half" idx="2"/>
              </p:nvPr>
            </p:nvSpPr>
            <p:spPr>
              <a:xfrm>
                <a:off x="5886450" y="552451"/>
                <a:ext cx="6143624" cy="6248399"/>
              </a:xfrm>
              <a:blipFill>
                <a:blip r:embed="rId2"/>
                <a:stretch>
                  <a:fillRect l="-993" t="-1268" r="-1688"/>
                </a:stretch>
              </a:blipFill>
            </p:spPr>
            <p:txBody>
              <a:bodyPr/>
              <a:lstStyle/>
              <a:p>
                <a:r>
                  <a:rPr lang="en-US">
                    <a:noFill/>
                  </a:rPr>
                  <a:t> </a:t>
                </a:r>
              </a:p>
            </p:txBody>
          </p:sp>
        </mc:Fallback>
      </mc:AlternateContent>
      <p:pic>
        <p:nvPicPr>
          <p:cNvPr id="5" name="Picture Placeholder 4" descr="A close up of a keyboard&#10;&#10;Description automatically generated">
            <a:extLst>
              <a:ext uri="{FF2B5EF4-FFF2-40B4-BE49-F238E27FC236}">
                <a16:creationId xmlns:a16="http://schemas.microsoft.com/office/drawing/2014/main" id="{3152B93C-9C43-4B7C-A9B6-080D5C21E985}"/>
              </a:ext>
            </a:extLst>
          </p:cNvPr>
          <p:cNvPicPr>
            <a:picLocks noChangeAspect="1"/>
          </p:cNvPicPr>
          <p:nvPr/>
        </p:nvPicPr>
        <p:blipFill rotWithShape="1">
          <a:blip r:embed="rId3">
            <a:extLst>
              <a:ext uri="{28A0092B-C50C-407E-A947-70E740481C1C}">
                <a14:useLocalDpi xmlns:a14="http://schemas.microsoft.com/office/drawing/2010/main" val="0"/>
              </a:ext>
            </a:extLst>
          </a:blip>
          <a:srcRect t="9444" r="-4" b="1128"/>
          <a:stretch/>
        </p:blipFill>
        <p:spPr>
          <a:xfrm>
            <a:off x="800100" y="1524636"/>
            <a:ext cx="4977734" cy="4262120"/>
          </a:xfrm>
          <a:prstGeom prst="rect">
            <a:avLst/>
          </a:prstGeom>
          <a:noFill/>
        </p:spPr>
      </p:pic>
      <p:sp>
        <p:nvSpPr>
          <p:cNvPr id="7" name="Rectangle 6">
            <a:extLst>
              <a:ext uri="{FF2B5EF4-FFF2-40B4-BE49-F238E27FC236}">
                <a16:creationId xmlns:a16="http://schemas.microsoft.com/office/drawing/2014/main" id="{948EBF4A-59A2-413A-9539-3297F099A397}"/>
              </a:ext>
            </a:extLst>
          </p:cNvPr>
          <p:cNvSpPr/>
          <p:nvPr/>
        </p:nvSpPr>
        <p:spPr>
          <a:xfrm>
            <a:off x="800100" y="2051003"/>
            <a:ext cx="3040784" cy="1828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142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300DDE0-5DE2-484F-AAF6-4B23A7A15363}"/>
              </a:ext>
            </a:extLst>
          </p:cNvPr>
          <p:cNvSpPr>
            <a:spLocks noGrp="1"/>
          </p:cNvSpPr>
          <p:nvPr>
            <p:ph type="title"/>
          </p:nvPr>
        </p:nvSpPr>
        <p:spPr>
          <a:xfrm>
            <a:off x="978427" y="176531"/>
            <a:ext cx="5257411" cy="1357630"/>
          </a:xfrm>
        </p:spPr>
        <p:txBody>
          <a:bodyPr/>
          <a:lstStyle/>
          <a:p>
            <a:r>
              <a:rPr lang="en-US" dirty="0"/>
              <a:t>Leptons are fermions without color charge</a:t>
            </a:r>
          </a:p>
        </p:txBody>
      </p:sp>
      <p:pic>
        <p:nvPicPr>
          <p:cNvPr id="5" name="Picture Placeholder 4" descr="A close up of a keyboard&#10;&#10;Description automatically generated">
            <a:extLst>
              <a:ext uri="{FF2B5EF4-FFF2-40B4-BE49-F238E27FC236}">
                <a16:creationId xmlns:a16="http://schemas.microsoft.com/office/drawing/2014/main" id="{5F574769-165F-4F7C-A964-E116C67D401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9444" r="-4" b="1128"/>
          <a:stretch/>
        </p:blipFill>
        <p:spPr>
          <a:xfrm>
            <a:off x="1118266" y="1534161"/>
            <a:ext cx="4977734" cy="4262120"/>
          </a:xfrm>
          <a:prstGeom prst="rect">
            <a:avLst/>
          </a:prstGeom>
          <a:noFill/>
        </p:spPr>
      </p:pic>
      <p:sp>
        <p:nvSpPr>
          <p:cNvPr id="20" name="Content Placeholder 3">
            <a:extLst>
              <a:ext uri="{FF2B5EF4-FFF2-40B4-BE49-F238E27FC236}">
                <a16:creationId xmlns:a16="http://schemas.microsoft.com/office/drawing/2014/main" id="{45FB5E44-1D56-4EB2-8E85-1AE28C51EB3B}"/>
              </a:ext>
            </a:extLst>
          </p:cNvPr>
          <p:cNvSpPr>
            <a:spLocks noGrp="1"/>
          </p:cNvSpPr>
          <p:nvPr>
            <p:ph sz="half" idx="2"/>
          </p:nvPr>
        </p:nvSpPr>
        <p:spPr>
          <a:xfrm>
            <a:off x="6765787" y="1463041"/>
            <a:ext cx="4447786" cy="4333240"/>
          </a:xfrm>
        </p:spPr>
        <p:txBody>
          <a:bodyPr>
            <a:normAutofit/>
          </a:bodyPr>
          <a:lstStyle/>
          <a:p>
            <a:pPr>
              <a:buFont typeface="Arial" panose="020B0604020202020204" pitchFamily="34" charset="0"/>
              <a:buChar char="•"/>
            </a:pPr>
            <a:r>
              <a:rPr lang="en-US" dirty="0"/>
              <a:t>e, µ, τ interact with EM (photon) and weak (W</a:t>
            </a:r>
            <a:r>
              <a:rPr lang="en-US" baseline="30000" dirty="0"/>
              <a:t>+/-</a:t>
            </a:r>
            <a:r>
              <a:rPr lang="en-US" dirty="0"/>
              <a:t>, Z) forces</a:t>
            </a:r>
          </a:p>
          <a:p>
            <a:pPr>
              <a:buFont typeface="Arial" panose="020B0604020202020204" pitchFamily="34" charset="0"/>
              <a:buChar char="•"/>
            </a:pPr>
            <a:r>
              <a:rPr lang="en-US" dirty="0"/>
              <a:t>Neutrinos do not interact with EM, thus can only interact weakly → difficult to detect</a:t>
            </a:r>
          </a:p>
          <a:p>
            <a:pPr lvl="1">
              <a:buFont typeface="Arial" panose="020B0604020202020204" pitchFamily="34" charset="0"/>
              <a:buChar char="•"/>
            </a:pPr>
            <a:r>
              <a:rPr lang="en-US" i="0" dirty="0"/>
              <a:t>Since they don’t interact with EM, they mostly pass through matter, as atoms are mostly empty space.</a:t>
            </a:r>
          </a:p>
          <a:p>
            <a:pPr lvl="1">
              <a:buFont typeface="Arial" panose="020B0604020202020204" pitchFamily="34" charset="0"/>
              <a:buChar char="•"/>
            </a:pPr>
            <a:r>
              <a:rPr lang="en-US" i="0" dirty="0"/>
              <a:t>Look at your fingertip for a second</a:t>
            </a:r>
          </a:p>
        </p:txBody>
      </p:sp>
      <p:sp>
        <p:nvSpPr>
          <p:cNvPr id="6" name="Rectangle 5">
            <a:extLst>
              <a:ext uri="{FF2B5EF4-FFF2-40B4-BE49-F238E27FC236}">
                <a16:creationId xmlns:a16="http://schemas.microsoft.com/office/drawing/2014/main" id="{4D5ADA1A-1BB6-4DCF-A43B-4AF594BD945A}"/>
              </a:ext>
            </a:extLst>
          </p:cNvPr>
          <p:cNvSpPr/>
          <p:nvPr/>
        </p:nvSpPr>
        <p:spPr>
          <a:xfrm>
            <a:off x="1118266" y="3857625"/>
            <a:ext cx="3053684" cy="185737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359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0C1744B2-064B-454E-AFFD-E21AF6223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300" y="68263"/>
            <a:ext cx="10973838" cy="6721475"/>
          </a:xfrm>
          <a:prstGeom prst="rect">
            <a:avLst/>
          </a:prstGeom>
          <a:noFill/>
        </p:spPr>
      </p:pic>
      <p:sp>
        <p:nvSpPr>
          <p:cNvPr id="2" name="TextBox 1">
            <a:extLst>
              <a:ext uri="{FF2B5EF4-FFF2-40B4-BE49-F238E27FC236}">
                <a16:creationId xmlns:a16="http://schemas.microsoft.com/office/drawing/2014/main" id="{B35440C1-064A-4101-820C-45AD70BE8CAB}"/>
              </a:ext>
            </a:extLst>
          </p:cNvPr>
          <p:cNvSpPr txBox="1"/>
          <p:nvPr/>
        </p:nvSpPr>
        <p:spPr>
          <a:xfrm>
            <a:off x="8736330" y="6512738"/>
            <a:ext cx="4219575" cy="276999"/>
          </a:xfrm>
          <a:prstGeom prst="rect">
            <a:avLst/>
          </a:prstGeom>
          <a:noFill/>
        </p:spPr>
        <p:txBody>
          <a:bodyPr wrap="square" rtlCol="0">
            <a:spAutoFit/>
          </a:bodyPr>
          <a:lstStyle/>
          <a:p>
            <a:r>
              <a:rPr lang="en-US" sz="1200" dirty="0"/>
              <a:t>https://en.wikipedia.org/wiki/Standard_Model</a:t>
            </a:r>
          </a:p>
        </p:txBody>
      </p:sp>
    </p:spTree>
    <p:extLst>
      <p:ext uri="{BB962C8B-B14F-4D97-AF65-F5344CB8AC3E}">
        <p14:creationId xmlns:p14="http://schemas.microsoft.com/office/powerpoint/2010/main" val="3253046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C29C-7AD1-4AEC-A193-3C070F4DBD97}"/>
              </a:ext>
            </a:extLst>
          </p:cNvPr>
          <p:cNvSpPr>
            <a:spLocks noGrp="1"/>
          </p:cNvSpPr>
          <p:nvPr>
            <p:ph type="title"/>
          </p:nvPr>
        </p:nvSpPr>
        <p:spPr>
          <a:xfrm>
            <a:off x="790575" y="247650"/>
            <a:ext cx="11268075" cy="857250"/>
          </a:xfrm>
        </p:spPr>
        <p:txBody>
          <a:bodyPr>
            <a:normAutofit fontScale="90000"/>
          </a:bodyPr>
          <a:lstStyle/>
          <a:p>
            <a:r>
              <a:rPr lang="en-US" dirty="0"/>
              <a:t>Antimatter: same mass, spin, but opposite charges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1A9844-D79C-4E4B-A082-AB124DC1A534}"/>
                  </a:ext>
                </a:extLst>
              </p:cNvPr>
              <p:cNvSpPr>
                <a:spLocks noGrp="1"/>
              </p:cNvSpPr>
              <p:nvPr>
                <p:ph idx="1"/>
              </p:nvPr>
            </p:nvSpPr>
            <p:spPr>
              <a:xfrm>
                <a:off x="914400" y="933449"/>
                <a:ext cx="10858500" cy="5800725"/>
              </a:xfrm>
            </p:spPr>
            <p:txBody>
              <a:bodyPr>
                <a:normAutofit fontScale="92500"/>
              </a:bodyPr>
              <a:lstStyle/>
              <a:p>
                <a:pPr>
                  <a:buFont typeface="Arial" panose="020B0604020202020204" pitchFamily="34" charset="0"/>
                  <a:buChar char="•"/>
                </a:pPr>
                <a:r>
                  <a:rPr lang="en-US" dirty="0"/>
                  <a:t>EX: a positron/antielectron has the same mass and spin as the electron, but an electric charge of +1.</a:t>
                </a:r>
              </a:p>
              <a:p>
                <a:pPr>
                  <a:buFont typeface="Arial" panose="020B0604020202020204" pitchFamily="34" charset="0"/>
                  <a:buChar char="•"/>
                </a:pPr>
                <a:r>
                  <a:rPr lang="en-US" dirty="0"/>
                  <a:t>EX: the antiparticle of a red up quark is an anti-red anti-up quark (anti-red color, electric </a:t>
                </a:r>
                <a:r>
                  <a:rPr lang="en-US"/>
                  <a:t>charge -2/3</a:t>
                </a:r>
                <a:r>
                  <a:rPr lang="en-US" dirty="0"/>
                  <a:t>)</a:t>
                </a:r>
              </a:p>
              <a:p>
                <a:pPr>
                  <a:buFont typeface="Arial" panose="020B0604020202020204" pitchFamily="34" charset="0"/>
                  <a:buChar char="•"/>
                </a:pPr>
                <a:r>
                  <a:rPr lang="en-US" dirty="0"/>
                  <a:t>An antimatter particle is distinguished by an upper bar: positron is </a:t>
                </a:r>
                <a14:m>
                  <m:oMath xmlns:m="http://schemas.openxmlformats.org/officeDocument/2006/math">
                    <m:acc>
                      <m:accPr>
                        <m:chr m:val="̅"/>
                        <m:ctrlPr>
                          <a:rPr lang="en-US" i="1" smtClean="0">
                            <a:latin typeface="Cambria Math" panose="02040503050406030204" pitchFamily="18" charset="0"/>
                          </a:rPr>
                        </m:ctrlPr>
                      </m:accPr>
                      <m:e>
                        <m:r>
                          <m:rPr>
                            <m:sty m:val="p"/>
                          </m:rPr>
                          <a:rPr lang="en-US" b="0" i="0" smtClean="0">
                            <a:latin typeface="Cambria Math" panose="02040503050406030204" pitchFamily="18" charset="0"/>
                          </a:rPr>
                          <m:t>e</m:t>
                        </m:r>
                      </m:e>
                    </m:acc>
                  </m:oMath>
                </a14:m>
                <a:endParaRPr lang="en-US" i="0" dirty="0"/>
              </a:p>
              <a:p>
                <a:pPr>
                  <a:buFont typeface="Arial" panose="020B0604020202020204" pitchFamily="34" charset="0"/>
                  <a:buChar char="•"/>
                </a:pPr>
                <a:r>
                  <a:rPr lang="en-US" i="0" dirty="0"/>
                  <a:t>Some particles are their own antiparticles, as their charges are zero: -1×0=0</a:t>
                </a:r>
              </a:p>
              <a:p>
                <a:pPr lvl="1">
                  <a:buFont typeface="Arial" panose="020B0604020202020204" pitchFamily="34" charset="0"/>
                  <a:buChar char="•"/>
                </a:pPr>
                <a:r>
                  <a:rPr lang="en-US" i="0" dirty="0"/>
                  <a:t>Called “truly neutral”</a:t>
                </a:r>
              </a:p>
              <a:p>
                <a:pPr marL="530352" lvl="1" indent="0">
                  <a:buNone/>
                </a:pPr>
                <a:r>
                  <a:rPr lang="en-US" i="0" dirty="0"/>
                  <a:t>EX: photon, Z boson, Higgs</a:t>
                </a:r>
              </a:p>
              <a:p>
                <a:pPr>
                  <a:buFont typeface="Arial" panose="020B0604020202020204" pitchFamily="34" charset="0"/>
                  <a:buChar char="•"/>
                </a:pPr>
                <a:r>
                  <a:rPr lang="en-US" dirty="0"/>
                  <a:t>When a matter/antimatter pair interact, they annihilate, releasing their energy.</a:t>
                </a:r>
              </a:p>
              <a:p>
                <a:pPr>
                  <a:buFont typeface="Arial" panose="020B0604020202020204" pitchFamily="34" charset="0"/>
                  <a:buChar char="•"/>
                </a:pPr>
                <a:r>
                  <a:rPr lang="en-US" dirty="0"/>
                  <a:t>Matter/antimatter pair can be generated from high energy bursts (not in vacuum).</a:t>
                </a:r>
              </a:p>
              <a:p>
                <a:pPr>
                  <a:buFont typeface="Arial" panose="020B0604020202020204" pitchFamily="34" charset="0"/>
                  <a:buChar char="•"/>
                </a:pPr>
                <a:r>
                  <a:rPr lang="en-US" dirty="0"/>
                  <a:t>Antimatter is also generated in weak decays.</a:t>
                </a:r>
              </a:p>
              <a:p>
                <a:pPr>
                  <a:buFont typeface="Arial" panose="020B0604020202020204" pitchFamily="34" charset="0"/>
                  <a:buChar char="•"/>
                </a:pPr>
                <a:r>
                  <a:rPr lang="en-US" dirty="0"/>
                  <a:t>Theoretical motivation comes from the Dirac equation which describes electrons with both special relativity and QM. However, it has two solutions, one for an electron with positive energy, and one with negative. Dirac took the negative energy solution to be an antielectron with +1 electric charge, so that the energy is positive. Simplify.</a:t>
                </a:r>
              </a:p>
              <a:p>
                <a:pPr lvl="1">
                  <a:buFont typeface="Arial" panose="020B0604020202020204" pitchFamily="34" charset="0"/>
                  <a:buChar char="•"/>
                </a:pPr>
                <a:r>
                  <a:rPr lang="en-US" i="0" dirty="0"/>
                  <a:t>This is like how √4=±2 .</a:t>
                </a:r>
              </a:p>
              <a:p>
                <a:pPr>
                  <a:buFont typeface="Arial" panose="020B0604020202020204" pitchFamily="34" charset="0"/>
                  <a:buChar char="•"/>
                </a:pPr>
                <a:r>
                  <a:rPr lang="en-US" sz="2200" b="1" dirty="0"/>
                  <a:t>You have antimatter (positrons) in your body, generated by potassium-40!</a:t>
                </a:r>
              </a:p>
            </p:txBody>
          </p:sp>
        </mc:Choice>
        <mc:Fallback>
          <p:sp>
            <p:nvSpPr>
              <p:cNvPr id="3" name="Content Placeholder 2">
                <a:extLst>
                  <a:ext uri="{FF2B5EF4-FFF2-40B4-BE49-F238E27FC236}">
                    <a16:creationId xmlns:a16="http://schemas.microsoft.com/office/drawing/2014/main" id="{4B1A9844-D79C-4E4B-A082-AB124DC1A534}"/>
                  </a:ext>
                </a:extLst>
              </p:cNvPr>
              <p:cNvSpPr>
                <a:spLocks noGrp="1" noRot="1" noChangeAspect="1" noMove="1" noResize="1" noEditPoints="1" noAdjustHandles="1" noChangeArrowheads="1" noChangeShapeType="1" noTextEdit="1"/>
              </p:cNvSpPr>
              <p:nvPr>
                <p:ph idx="1"/>
              </p:nvPr>
            </p:nvSpPr>
            <p:spPr>
              <a:xfrm>
                <a:off x="914400" y="933449"/>
                <a:ext cx="10858500" cy="5800725"/>
              </a:xfrm>
              <a:blipFill>
                <a:blip r:embed="rId2"/>
                <a:stretch>
                  <a:fillRect l="-505" t="-840" r="-1011"/>
                </a:stretch>
              </a:blipFill>
            </p:spPr>
            <p:txBody>
              <a:bodyPr/>
              <a:lstStyle/>
              <a:p>
                <a:r>
                  <a:rPr lang="en-US">
                    <a:noFill/>
                  </a:rPr>
                  <a:t> </a:t>
                </a:r>
              </a:p>
            </p:txBody>
          </p:sp>
        </mc:Fallback>
      </mc:AlternateContent>
    </p:spTree>
    <p:extLst>
      <p:ext uri="{BB962C8B-B14F-4D97-AF65-F5344CB8AC3E}">
        <p14:creationId xmlns:p14="http://schemas.microsoft.com/office/powerpoint/2010/main" val="403161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0EDE-301B-4296-99C5-3CE9BA8802D3}"/>
              </a:ext>
            </a:extLst>
          </p:cNvPr>
          <p:cNvSpPr>
            <a:spLocks noGrp="1"/>
          </p:cNvSpPr>
          <p:nvPr>
            <p:ph type="title"/>
          </p:nvPr>
        </p:nvSpPr>
        <p:spPr/>
        <p:txBody>
          <a:bodyPr/>
          <a:lstStyle/>
          <a:p>
            <a:r>
              <a:rPr lang="en-US" dirty="0"/>
              <a:t>Expectations and goals</a:t>
            </a:r>
          </a:p>
        </p:txBody>
      </p:sp>
      <p:sp>
        <p:nvSpPr>
          <p:cNvPr id="3" name="Content Placeholder 2">
            <a:extLst>
              <a:ext uri="{FF2B5EF4-FFF2-40B4-BE49-F238E27FC236}">
                <a16:creationId xmlns:a16="http://schemas.microsoft.com/office/drawing/2014/main" id="{3894FC7A-D9F0-4EE2-BD1D-28912B0DE86E}"/>
              </a:ext>
            </a:extLst>
          </p:cNvPr>
          <p:cNvSpPr>
            <a:spLocks noGrp="1"/>
          </p:cNvSpPr>
          <p:nvPr>
            <p:ph idx="1"/>
          </p:nvPr>
        </p:nvSpPr>
        <p:spPr>
          <a:xfrm>
            <a:off x="1371600" y="1828800"/>
            <a:ext cx="9601200" cy="4038600"/>
          </a:xfrm>
        </p:spPr>
        <p:txBody>
          <a:bodyPr>
            <a:normAutofit/>
          </a:bodyPr>
          <a:lstStyle/>
          <a:p>
            <a:pPr marL="0" indent="0">
              <a:buNone/>
            </a:pPr>
            <a:r>
              <a:rPr lang="en-US" sz="2800" dirty="0"/>
              <a:t>Ask questions</a:t>
            </a:r>
          </a:p>
        </p:txBody>
      </p:sp>
    </p:spTree>
    <p:extLst>
      <p:ext uri="{BB962C8B-B14F-4D97-AF65-F5344CB8AC3E}">
        <p14:creationId xmlns:p14="http://schemas.microsoft.com/office/powerpoint/2010/main" val="4287423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8C30-E11C-4D11-AA58-C4A456C5299D}"/>
              </a:ext>
            </a:extLst>
          </p:cNvPr>
          <p:cNvSpPr>
            <a:spLocks noGrp="1"/>
          </p:cNvSpPr>
          <p:nvPr>
            <p:ph type="title"/>
          </p:nvPr>
        </p:nvSpPr>
        <p:spPr/>
        <p:txBody>
          <a:bodyPr/>
          <a:lstStyle/>
          <a:p>
            <a:r>
              <a:rPr lang="en-US" dirty="0"/>
              <a:t>Interactions of the Standard Model</a:t>
            </a:r>
          </a:p>
        </p:txBody>
      </p:sp>
      <p:sp>
        <p:nvSpPr>
          <p:cNvPr id="3" name="Text Placeholder 2">
            <a:extLst>
              <a:ext uri="{FF2B5EF4-FFF2-40B4-BE49-F238E27FC236}">
                <a16:creationId xmlns:a16="http://schemas.microsoft.com/office/drawing/2014/main" id="{8973B680-54EC-406C-8646-E0176B09071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6251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5465-355E-49B1-AC29-5DA1FEC4DACF}"/>
              </a:ext>
            </a:extLst>
          </p:cNvPr>
          <p:cNvSpPr>
            <a:spLocks noGrp="1"/>
          </p:cNvSpPr>
          <p:nvPr>
            <p:ph type="title"/>
          </p:nvPr>
        </p:nvSpPr>
        <p:spPr>
          <a:xfrm>
            <a:off x="1371600" y="247650"/>
            <a:ext cx="10676020" cy="895350"/>
          </a:xfrm>
        </p:spPr>
        <p:txBody>
          <a:bodyPr>
            <a:normAutofit fontScale="90000"/>
          </a:bodyPr>
          <a:lstStyle/>
          <a:p>
            <a:r>
              <a:rPr lang="en-US" dirty="0"/>
              <a:t>Symmetry and Conservation is Central to the SM</a:t>
            </a:r>
          </a:p>
        </p:txBody>
      </p:sp>
      <p:sp>
        <p:nvSpPr>
          <p:cNvPr id="3" name="Content Placeholder 2">
            <a:extLst>
              <a:ext uri="{FF2B5EF4-FFF2-40B4-BE49-F238E27FC236}">
                <a16:creationId xmlns:a16="http://schemas.microsoft.com/office/drawing/2014/main" id="{0FF5180E-ADCA-475A-9EFC-5A0F84581939}"/>
              </a:ext>
            </a:extLst>
          </p:cNvPr>
          <p:cNvSpPr>
            <a:spLocks noGrp="1"/>
          </p:cNvSpPr>
          <p:nvPr>
            <p:ph idx="1"/>
          </p:nvPr>
        </p:nvSpPr>
        <p:spPr>
          <a:xfrm>
            <a:off x="1371600" y="942975"/>
            <a:ext cx="9601200" cy="5734050"/>
          </a:xfrm>
        </p:spPr>
        <p:txBody>
          <a:bodyPr>
            <a:normAutofit fontScale="92500" lnSpcReduction="10000"/>
          </a:bodyPr>
          <a:lstStyle/>
          <a:p>
            <a:r>
              <a:rPr lang="en-US" dirty="0"/>
              <a:t>Symmetries imply conservation laws (</a:t>
            </a:r>
            <a:r>
              <a:rPr lang="en-US" dirty="0" err="1"/>
              <a:t>Noether’s</a:t>
            </a:r>
            <a:r>
              <a:rPr lang="en-US" dirty="0"/>
              <a:t> theorem).</a:t>
            </a:r>
          </a:p>
          <a:p>
            <a:r>
              <a:rPr lang="en-US" dirty="0"/>
              <a:t>Conservation laws: of critical importance in any interaction is what doesn’t change during the process → what is conserved.</a:t>
            </a:r>
          </a:p>
          <a:p>
            <a:pPr lvl="1"/>
            <a:r>
              <a:rPr lang="en-US" i="0" dirty="0"/>
              <a:t>This allows us to calculate quantities in a system that changes over time.</a:t>
            </a:r>
          </a:p>
          <a:p>
            <a:pPr marL="530352" lvl="1" indent="0">
              <a:buNone/>
            </a:pPr>
            <a:r>
              <a:rPr lang="en-US" i="0" dirty="0"/>
              <a:t>EX: Ball falling in gravity.</a:t>
            </a:r>
          </a:p>
          <a:p>
            <a:r>
              <a:rPr lang="en-US" i="0" dirty="0"/>
              <a:t>Global symmetries: assumed when constructing the SM and apply to all space and time.</a:t>
            </a:r>
          </a:p>
          <a:p>
            <a:pPr lvl="1"/>
            <a:r>
              <a:rPr lang="en-US" i="0" dirty="0"/>
              <a:t>Time symmetry ↔ conservation of energy</a:t>
            </a:r>
          </a:p>
          <a:p>
            <a:pPr lvl="2"/>
            <a:r>
              <a:rPr lang="en-US" i="0" dirty="0"/>
              <a:t>You can pick t=0 to be anywhere.</a:t>
            </a:r>
          </a:p>
          <a:p>
            <a:pPr lvl="1"/>
            <a:r>
              <a:rPr lang="en-US" i="0" dirty="0"/>
              <a:t>Space translational symmetry ↔ conservation of linear momentum</a:t>
            </a:r>
          </a:p>
          <a:p>
            <a:pPr lvl="2"/>
            <a:r>
              <a:rPr lang="en-US" i="0" dirty="0"/>
              <a:t>Can pick x=0 to be anywhere.</a:t>
            </a:r>
          </a:p>
          <a:p>
            <a:pPr lvl="1"/>
            <a:r>
              <a:rPr lang="en-US" i="0" dirty="0"/>
              <a:t>Space rotational symmetry ↔ conservation of angular momentum</a:t>
            </a:r>
          </a:p>
          <a:p>
            <a:pPr lvl="2"/>
            <a:r>
              <a:rPr lang="en-US" i="0" dirty="0"/>
              <a:t>Can rotate the system any way: spherical symmetry.</a:t>
            </a:r>
          </a:p>
          <a:p>
            <a:pPr lvl="1"/>
            <a:r>
              <a:rPr lang="en-US" i="0" dirty="0"/>
              <a:t>Inertial reference frames ↔ special relativity</a:t>
            </a:r>
          </a:p>
          <a:p>
            <a:pPr lvl="2"/>
            <a:r>
              <a:rPr lang="en-US" i="0" dirty="0"/>
              <a:t>Equations of motion do not change between inertial reference frames (essentially when there is no acceleration)</a:t>
            </a:r>
          </a:p>
          <a:p>
            <a:pPr lvl="2"/>
            <a:r>
              <a:rPr lang="en-US" i="0" dirty="0"/>
              <a:t>You can set who is the “stationary observer.” To a car on I20, a tree appears to be moving at 70 mph. To the tree, the car is moving at 70 mph. Both are valid.</a:t>
            </a:r>
          </a:p>
          <a:p>
            <a:endParaRPr lang="en-US" i="0" dirty="0"/>
          </a:p>
        </p:txBody>
      </p:sp>
    </p:spTree>
    <p:extLst>
      <p:ext uri="{BB962C8B-B14F-4D97-AF65-F5344CB8AC3E}">
        <p14:creationId xmlns:p14="http://schemas.microsoft.com/office/powerpoint/2010/main" val="929708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5465-355E-49B1-AC29-5DA1FEC4DACF}"/>
              </a:ext>
            </a:extLst>
          </p:cNvPr>
          <p:cNvSpPr>
            <a:spLocks noGrp="1"/>
          </p:cNvSpPr>
          <p:nvPr>
            <p:ph type="title"/>
          </p:nvPr>
        </p:nvSpPr>
        <p:spPr>
          <a:xfrm>
            <a:off x="1371600" y="247650"/>
            <a:ext cx="10676020" cy="895350"/>
          </a:xfrm>
        </p:spPr>
        <p:txBody>
          <a:bodyPr>
            <a:normAutofit fontScale="90000"/>
          </a:bodyPr>
          <a:lstStyle/>
          <a:p>
            <a:r>
              <a:rPr lang="en-US" dirty="0"/>
              <a:t>Symmetry and Conservation is Central to the SM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F5180E-ADCA-475A-9EFC-5A0F84581939}"/>
                  </a:ext>
                </a:extLst>
              </p:cNvPr>
              <p:cNvSpPr>
                <a:spLocks noGrp="1"/>
              </p:cNvSpPr>
              <p:nvPr>
                <p:ph idx="1"/>
              </p:nvPr>
            </p:nvSpPr>
            <p:spPr>
              <a:xfrm>
                <a:off x="1371600" y="942975"/>
                <a:ext cx="9601200" cy="5734050"/>
              </a:xfrm>
            </p:spPr>
            <p:txBody>
              <a:bodyPr>
                <a:normAutofit/>
              </a:bodyPr>
              <a:lstStyle/>
              <a:p>
                <a:pPr marL="0" indent="0">
                  <a:buNone/>
                </a:pPr>
                <a:r>
                  <a:rPr lang="en-US" i="0" dirty="0"/>
                  <a:t>Accidental Symmetries: there are four symmetries which were not enforced when constructing the SM, but have “popped out” of it</a:t>
                </a:r>
              </a:p>
              <a:p>
                <a:r>
                  <a:rPr lang="en-US" i="0" dirty="0"/>
                  <a:t>Baryon number: baryons are particles composed of 3 quarks</a:t>
                </a:r>
              </a:p>
              <a:p>
                <a:pPr lvl="1"/>
                <a:r>
                  <a:rPr lang="en-US" i="0" dirty="0"/>
                  <a:t>This is essentially counting quarks: a quark is +1/3 and an antiquark is -1/3</a:t>
                </a:r>
              </a:p>
              <a:p>
                <a:pPr lvl="1"/>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𝐵</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den>
                    </m:f>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b>
                            <m:acc>
                              <m:accPr>
                                <m:chr m:val="̅"/>
                                <m:ctrlPr>
                                  <a:rPr lang="en-US" i="1">
                                    <a:effectLst/>
                                    <a:latin typeface="Cambria Math" panose="020405030504060302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𝑞</m:t>
                                </m:r>
                              </m:e>
                            </m:acc>
                          </m:sub>
                        </m:sSub>
                      </m:e>
                    </m:d>
                  </m:oMath>
                </a14:m>
                <a:endParaRPr lang="en-US" i="0" dirty="0"/>
              </a:p>
              <a:p>
                <a:r>
                  <a:rPr lang="en-US" i="0" dirty="0"/>
                  <a:t>Lepton (Electron/Muon/Tauon) numbers: these are the same conservation law, counting the leptons by generation. Make this clearer with pictures on slides</a:t>
                </a:r>
              </a:p>
              <a:p>
                <a:pPr lvl="1"/>
                <a:r>
                  <a:rPr lang="en-US" i="0" dirty="0"/>
                  <a:t>Each particle is +1, each antiparticle is -1</a:t>
                </a:r>
              </a:p>
              <a:p>
                <a:pPr lvl="1"/>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𝐸</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b>
                            <m:acc>
                              <m:accPr>
                                <m:chr m:val="̅"/>
                                <m:ctrlPr>
                                  <a:rPr lang="en-US" i="1">
                                    <a:effectLst/>
                                    <a:latin typeface="Cambria Math" panose="020405030504060302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e>
                            </m:acc>
                          </m:sub>
                        </m:sSub>
                      </m:e>
                    </m:d>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𝜈</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sub>
                            </m:sSub>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e>
                          <m:sub>
                            <m:acc>
                              <m:accPr>
                                <m:chr m:val="̅"/>
                                <m:ctrlPr>
                                  <a:rPr lang="en-US" i="1">
                                    <a:effectLst/>
                                    <a:latin typeface="Cambria Math" panose="02040503050406030204" pitchFamily="18" charset="0"/>
                                  </a:rPr>
                                </m:ctrlPr>
                              </m:accP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𝜈</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sub>
                                </m:sSub>
                              </m:e>
                            </m:acc>
                          </m:sub>
                        </m:sSub>
                      </m:e>
                    </m:d>
                  </m:oMath>
                </a14:m>
                <a:r>
                  <a:rPr lang="en-US" i="0" dirty="0"/>
                  <a:t>  and so on of for each generation</a:t>
                </a:r>
              </a:p>
              <a:p>
                <a:pPr lvl="1"/>
                <a:r>
                  <a:rPr lang="en-US" i="0" dirty="0"/>
                  <a:t>The SM predict that the lepton numbers are conserved separately. However, because of neutrino oscillation, the individual numbers are not conserved. Instead, they are collectively conserved: L=E+M+T</a:t>
                </a:r>
              </a:p>
              <a:p>
                <a:endParaRPr lang="en-US" i="0" dirty="0"/>
              </a:p>
            </p:txBody>
          </p:sp>
        </mc:Choice>
        <mc:Fallback xmlns="">
          <p:sp>
            <p:nvSpPr>
              <p:cNvPr id="3" name="Content Placeholder 2">
                <a:extLst>
                  <a:ext uri="{FF2B5EF4-FFF2-40B4-BE49-F238E27FC236}">
                    <a16:creationId xmlns:a16="http://schemas.microsoft.com/office/drawing/2014/main" id="{0FF5180E-ADCA-475A-9EFC-5A0F84581939}"/>
                  </a:ext>
                </a:extLst>
              </p:cNvPr>
              <p:cNvSpPr>
                <a:spLocks noGrp="1" noRot="1" noChangeAspect="1" noMove="1" noResize="1" noEditPoints="1" noAdjustHandles="1" noChangeArrowheads="1" noChangeShapeType="1" noTextEdit="1"/>
              </p:cNvSpPr>
              <p:nvPr>
                <p:ph idx="1"/>
              </p:nvPr>
            </p:nvSpPr>
            <p:spPr>
              <a:xfrm>
                <a:off x="1371600" y="942975"/>
                <a:ext cx="9601200" cy="5734050"/>
              </a:xfrm>
              <a:blipFill>
                <a:blip r:embed="rId2"/>
                <a:stretch>
                  <a:fillRect l="-635" t="-957"/>
                </a:stretch>
              </a:blipFill>
            </p:spPr>
            <p:txBody>
              <a:bodyPr/>
              <a:lstStyle/>
              <a:p>
                <a:r>
                  <a:rPr lang="en-US">
                    <a:noFill/>
                  </a:rPr>
                  <a:t> </a:t>
                </a:r>
              </a:p>
            </p:txBody>
          </p:sp>
        </mc:Fallback>
      </mc:AlternateContent>
    </p:spTree>
    <p:extLst>
      <p:ext uri="{BB962C8B-B14F-4D97-AF65-F5344CB8AC3E}">
        <p14:creationId xmlns:p14="http://schemas.microsoft.com/office/powerpoint/2010/main" val="3502931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ED87-088A-4E8E-99B0-E1C2C7CCE921}"/>
              </a:ext>
            </a:extLst>
          </p:cNvPr>
          <p:cNvSpPr>
            <a:spLocks noGrp="1"/>
          </p:cNvSpPr>
          <p:nvPr>
            <p:ph type="title"/>
          </p:nvPr>
        </p:nvSpPr>
        <p:spPr>
          <a:xfrm>
            <a:off x="1371600" y="685800"/>
            <a:ext cx="9601200" cy="814388"/>
          </a:xfrm>
        </p:spPr>
        <p:txBody>
          <a:bodyPr/>
          <a:lstStyle/>
          <a:p>
            <a:r>
              <a:rPr lang="en-US" dirty="0"/>
              <a:t>Three Forces are Included in the SM</a:t>
            </a:r>
          </a:p>
        </p:txBody>
      </p:sp>
      <p:sp>
        <p:nvSpPr>
          <p:cNvPr id="3" name="Content Placeholder 2">
            <a:extLst>
              <a:ext uri="{FF2B5EF4-FFF2-40B4-BE49-F238E27FC236}">
                <a16:creationId xmlns:a16="http://schemas.microsoft.com/office/drawing/2014/main" id="{2C586627-E607-4271-AFE5-371B56B55406}"/>
              </a:ext>
            </a:extLst>
          </p:cNvPr>
          <p:cNvSpPr>
            <a:spLocks noGrp="1"/>
          </p:cNvSpPr>
          <p:nvPr>
            <p:ph idx="1"/>
          </p:nvPr>
        </p:nvSpPr>
        <p:spPr>
          <a:xfrm>
            <a:off x="1371600" y="1400175"/>
            <a:ext cx="9601200" cy="4467225"/>
          </a:xfrm>
        </p:spPr>
        <p:txBody>
          <a:bodyPr/>
          <a:lstStyle/>
          <a:p>
            <a:r>
              <a:rPr lang="en-US" dirty="0"/>
              <a:t>In the mathematical formalism, the forces are included by imposing “gauge symmetries,” thus the same gauge boson.</a:t>
            </a:r>
          </a:p>
          <a:p>
            <a:pPr lvl="1"/>
            <a:r>
              <a:rPr lang="en-US" i="0" dirty="0"/>
              <a:t>The gauge symmetries correspond to the conservation of charges for each force: electric, color, and weak.</a:t>
            </a:r>
          </a:p>
          <a:p>
            <a:pPr lvl="1"/>
            <a:r>
              <a:rPr lang="en-US" i="0" dirty="0"/>
              <a:t>Abstract symmetry: think of every point in space in time having a little gauge (like a speedometer). For something to have a gauge symmetry, the value of these little gauges do not affect it (speedometer can be at 0, 60, or 1000 mph)</a:t>
            </a:r>
          </a:p>
          <a:p>
            <a:r>
              <a:rPr lang="en-US" dirty="0"/>
              <a:t>Electromagnetic, strong and weak interactions are included in the SM.</a:t>
            </a:r>
          </a:p>
          <a:p>
            <a:endParaRPr lang="en-US" dirty="0"/>
          </a:p>
        </p:txBody>
      </p:sp>
    </p:spTree>
    <p:extLst>
      <p:ext uri="{BB962C8B-B14F-4D97-AF65-F5344CB8AC3E}">
        <p14:creationId xmlns:p14="http://schemas.microsoft.com/office/powerpoint/2010/main" val="3029580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49EE-1F95-45E4-B02A-8B1AB2D53D73}"/>
              </a:ext>
            </a:extLst>
          </p:cNvPr>
          <p:cNvSpPr>
            <a:spLocks noGrp="1"/>
          </p:cNvSpPr>
          <p:nvPr>
            <p:ph type="title"/>
          </p:nvPr>
        </p:nvSpPr>
        <p:spPr>
          <a:xfrm>
            <a:off x="227647" y="190500"/>
            <a:ext cx="4848225" cy="800100"/>
          </a:xfrm>
        </p:spPr>
        <p:txBody>
          <a:bodyPr/>
          <a:lstStyle/>
          <a:p>
            <a:r>
              <a:rPr lang="en-US"/>
              <a:t>Electromagnetic</a:t>
            </a:r>
            <a:endParaRPr lang="en-US" dirty="0"/>
          </a:p>
        </p:txBody>
      </p:sp>
      <p:sp>
        <p:nvSpPr>
          <p:cNvPr id="4" name="Text Placeholder 3">
            <a:extLst>
              <a:ext uri="{FF2B5EF4-FFF2-40B4-BE49-F238E27FC236}">
                <a16:creationId xmlns:a16="http://schemas.microsoft.com/office/drawing/2014/main" id="{8F7FF263-3625-4D10-9BF3-AEC4B2230CBF}"/>
              </a:ext>
            </a:extLst>
          </p:cNvPr>
          <p:cNvSpPr>
            <a:spLocks noGrp="1"/>
          </p:cNvSpPr>
          <p:nvPr>
            <p:ph type="body" sz="half" idx="2"/>
          </p:nvPr>
        </p:nvSpPr>
        <p:spPr>
          <a:xfrm>
            <a:off x="323849" y="876299"/>
            <a:ext cx="4619625" cy="5476875"/>
          </a:xfrm>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1900" b="0" u="none" strike="noStrike" kern="1200" cap="none" spc="0" normalizeH="0" baseline="0" noProof="0" dirty="0">
                <a:ln>
                  <a:noFill/>
                </a:ln>
                <a:solidFill>
                  <a:srgbClr val="1A2E40"/>
                </a:solidFill>
                <a:effectLst/>
                <a:uLnTx/>
                <a:uFillTx/>
                <a:latin typeface="Franklin Gothic Book" panose="020B0503020102020204"/>
                <a:ea typeface="+mn-ea"/>
                <a:cs typeface="+mn-cs"/>
              </a:rPr>
              <a:t>Electromagnetic interactions: mediated by the photon which interacts with electric charge.</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rPr>
              <a:t>Electric charge is conserved (↔gauge symmetry of the EM field)</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rPr>
              <a:t>Flavor is also conserved</a:t>
            </a:r>
            <a:endParaRPr lang="en-US" sz="1900" i="0" dirty="0">
              <a:solidFill>
                <a:srgbClr val="1A2E40"/>
              </a:solidFill>
              <a:latin typeface="Franklin Gothic Book" panose="020B0503020102020204"/>
            </a:endParaRPr>
          </a:p>
          <a:p>
            <a:pPr marL="530352" marR="0" lvl="1" algn="l" defTabSz="914400" rtl="0" eaLnBrk="1" fontAlgn="auto" latinLnBrk="0" hangingPunct="1">
              <a:lnSpc>
                <a:spcPct val="94000"/>
              </a:lnSpc>
              <a:spcBef>
                <a:spcPts val="500"/>
              </a:spcBef>
              <a:spcAft>
                <a:spcPts val="200"/>
              </a:spcAft>
              <a:buClrTx/>
              <a:buSzTx/>
              <a:tabLst/>
              <a:defRPr/>
            </a:pPr>
            <a:endPar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endParaRPr>
          </a:p>
          <a:p>
            <a:pPr marL="530352" marR="0" lvl="1" algn="l" defTabSz="914400" rtl="0" eaLnBrk="1" fontAlgn="auto" latinLnBrk="0" hangingPunct="1">
              <a:lnSpc>
                <a:spcPct val="94000"/>
              </a:lnSpc>
              <a:spcBef>
                <a:spcPts val="500"/>
              </a:spcBef>
              <a:spcAft>
                <a:spcPts val="200"/>
              </a:spcAft>
              <a:buClrTx/>
              <a:buSzTx/>
              <a:tabLst/>
              <a:defRPr/>
            </a:pPr>
            <a:endParaRPr lang="en-US" sz="1900" i="0" dirty="0">
              <a:solidFill>
                <a:srgbClr val="1A2E40"/>
              </a:solidFill>
              <a:latin typeface="Franklin Gothic Book" panose="020B0503020102020204"/>
            </a:endParaRPr>
          </a:p>
          <a:p>
            <a:pPr marL="530352" marR="0" lvl="1" algn="l" defTabSz="914400" rtl="0" eaLnBrk="1" fontAlgn="auto" latinLnBrk="0" hangingPunct="1">
              <a:lnSpc>
                <a:spcPct val="94000"/>
              </a:lnSpc>
              <a:spcBef>
                <a:spcPts val="500"/>
              </a:spcBef>
              <a:spcAft>
                <a:spcPts val="200"/>
              </a:spcAft>
              <a:buClrTx/>
              <a:buSzTx/>
              <a:tabLst/>
              <a:defRPr/>
            </a:pPr>
            <a:endPar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endParaRPr>
          </a:p>
          <a:p>
            <a:pPr marL="530352" marR="0" lvl="1" algn="l" defTabSz="914400" rtl="0" eaLnBrk="1" fontAlgn="auto" latinLnBrk="0" hangingPunct="1">
              <a:lnSpc>
                <a:spcPct val="94000"/>
              </a:lnSpc>
              <a:spcBef>
                <a:spcPts val="500"/>
              </a:spcBef>
              <a:spcAft>
                <a:spcPts val="200"/>
              </a:spcAft>
              <a:buClrTx/>
              <a:buSzTx/>
              <a:tabLst/>
              <a:defRPr/>
            </a:pPr>
            <a:r>
              <a:rPr lang="en-US" sz="1900" i="0" dirty="0">
                <a:solidFill>
                  <a:srgbClr val="1A2E40"/>
                </a:solidFill>
                <a:latin typeface="Franklin Gothic Book" panose="020B0503020102020204"/>
              </a:rPr>
              <a:t>To the right is a</a:t>
            </a:r>
            <a:r>
              <a:rPr lang="en-US" sz="1900" b="1" i="0" dirty="0">
                <a:solidFill>
                  <a:srgbClr val="1A2E40"/>
                </a:solidFill>
                <a:latin typeface="Franklin Gothic Book" panose="020B0503020102020204"/>
              </a:rPr>
              <a:t> Feynman Diagram.</a:t>
            </a:r>
            <a:endParaRPr lang="en-US" sz="1900" i="0" dirty="0">
              <a:solidFill>
                <a:srgbClr val="1A2E40"/>
              </a:solidFill>
              <a:latin typeface="Franklin Gothic Book" panose="020B0503020102020204"/>
            </a:endParaRPr>
          </a:p>
        </p:txBody>
      </p:sp>
      <p:pic>
        <p:nvPicPr>
          <p:cNvPr id="1026" name="Picture 2" descr="Feynman Diagrams [The Physics Travel Guide]">
            <a:extLst>
              <a:ext uri="{FF2B5EF4-FFF2-40B4-BE49-F238E27FC236}">
                <a16:creationId xmlns:a16="http://schemas.microsoft.com/office/drawing/2014/main" id="{7B7350B9-F030-406E-BF04-CDCBCADEB4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50437" y="1992762"/>
            <a:ext cx="3710603" cy="24984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20749BA-9B6C-4D82-B4AC-8599688F6162}"/>
              </a:ext>
            </a:extLst>
          </p:cNvPr>
          <p:cNvSpPr txBox="1"/>
          <p:nvPr/>
        </p:nvSpPr>
        <p:spPr>
          <a:xfrm>
            <a:off x="6953100" y="1219199"/>
            <a:ext cx="4105275" cy="352725"/>
          </a:xfrm>
          <a:prstGeom prst="rect">
            <a:avLst/>
          </a:prstGeom>
          <a:noFill/>
        </p:spPr>
        <p:txBody>
          <a:bodyPr wrap="square" rtlCol="0">
            <a:spAutoFit/>
          </a:bodyPr>
          <a:lstStyle/>
          <a:p>
            <a:pPr marR="0" lvl="0" algn="l" defTabSz="914400" rtl="0" eaLnBrk="1" fontAlgn="auto" latinLnBrk="0" hangingPunct="1">
              <a:lnSpc>
                <a:spcPct val="94000"/>
              </a:lnSpc>
              <a:spcBef>
                <a:spcPts val="1000"/>
              </a:spcBef>
              <a:spcAft>
                <a:spcPts val="200"/>
              </a:spcAft>
              <a:buClrTx/>
              <a:buSzTx/>
              <a:tabLst/>
              <a:defRPr/>
            </a:pPr>
            <a:r>
              <a:rPr lang="en-US" sz="1800" dirty="0">
                <a:solidFill>
                  <a:srgbClr val="1A2E40"/>
                </a:solidFill>
                <a:latin typeface="Franklin Gothic Book" panose="020B0503020102020204"/>
              </a:rPr>
              <a:t>Two electrons interacting via a photon.</a:t>
            </a:r>
            <a:endParaRPr kumimoji="0" lang="en-US" sz="1800" b="0" u="none" strike="noStrike" kern="1200" cap="none" spc="0" normalizeH="0" baseline="0" noProof="0" dirty="0">
              <a:ln>
                <a:noFill/>
              </a:ln>
              <a:solidFill>
                <a:srgbClr val="1A2E40"/>
              </a:solidFill>
              <a:effectLst/>
              <a:uLnTx/>
              <a:uFillTx/>
              <a:latin typeface="Franklin Gothic Book" panose="020B0503020102020204"/>
              <a:ea typeface="+mn-ea"/>
              <a:cs typeface="+mn-cs"/>
            </a:endParaRPr>
          </a:p>
        </p:txBody>
      </p:sp>
      <p:sp>
        <p:nvSpPr>
          <p:cNvPr id="12" name="TextBox 11">
            <a:extLst>
              <a:ext uri="{FF2B5EF4-FFF2-40B4-BE49-F238E27FC236}">
                <a16:creationId xmlns:a16="http://schemas.microsoft.com/office/drawing/2014/main" id="{400D6256-3548-4AEA-92B4-B8D719ED37BF}"/>
              </a:ext>
            </a:extLst>
          </p:cNvPr>
          <p:cNvSpPr txBox="1"/>
          <p:nvPr/>
        </p:nvSpPr>
        <p:spPr>
          <a:xfrm>
            <a:off x="6953100" y="6550223"/>
            <a:ext cx="5905500" cy="307777"/>
          </a:xfrm>
          <a:prstGeom prst="rect">
            <a:avLst/>
          </a:prstGeom>
          <a:noFill/>
        </p:spPr>
        <p:txBody>
          <a:bodyPr wrap="square" rtlCol="0">
            <a:spAutoFit/>
          </a:bodyPr>
          <a:lstStyle/>
          <a:p>
            <a:r>
              <a:rPr lang="en-US" sz="1400" dirty="0"/>
              <a:t>https://physicstravelguide.com/advanced_tools/feynman_diagrams</a:t>
            </a:r>
          </a:p>
        </p:txBody>
      </p:sp>
    </p:spTree>
    <p:extLst>
      <p:ext uri="{BB962C8B-B14F-4D97-AF65-F5344CB8AC3E}">
        <p14:creationId xmlns:p14="http://schemas.microsoft.com/office/powerpoint/2010/main" val="393918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49EE-1F95-45E4-B02A-8B1AB2D53D73}"/>
              </a:ext>
            </a:extLst>
          </p:cNvPr>
          <p:cNvSpPr>
            <a:spLocks noGrp="1"/>
          </p:cNvSpPr>
          <p:nvPr>
            <p:ph type="title"/>
          </p:nvPr>
        </p:nvSpPr>
        <p:spPr>
          <a:xfrm>
            <a:off x="227647" y="190500"/>
            <a:ext cx="4848225" cy="800100"/>
          </a:xfrm>
        </p:spPr>
        <p:txBody>
          <a:bodyPr/>
          <a:lstStyle/>
          <a:p>
            <a:r>
              <a:rPr lang="en-US" dirty="0"/>
              <a:t>Strong</a:t>
            </a:r>
          </a:p>
        </p:txBody>
      </p:sp>
      <p:sp>
        <p:nvSpPr>
          <p:cNvPr id="4" name="Text Placeholder 3">
            <a:extLst>
              <a:ext uri="{FF2B5EF4-FFF2-40B4-BE49-F238E27FC236}">
                <a16:creationId xmlns:a16="http://schemas.microsoft.com/office/drawing/2014/main" id="{8F7FF263-3625-4D10-9BF3-AEC4B2230CBF}"/>
              </a:ext>
            </a:extLst>
          </p:cNvPr>
          <p:cNvSpPr>
            <a:spLocks noGrp="1"/>
          </p:cNvSpPr>
          <p:nvPr>
            <p:ph type="body" sz="half" idx="2"/>
          </p:nvPr>
        </p:nvSpPr>
        <p:spPr>
          <a:xfrm>
            <a:off x="323849" y="876299"/>
            <a:ext cx="4619625" cy="5791201"/>
          </a:xfrm>
        </p:spPr>
        <p:txBody>
          <a:bodyPr>
            <a:normAutofit fontScale="92500"/>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1900" b="0" u="none" strike="noStrike" kern="1200" cap="none" spc="0" normalizeH="0" baseline="0" noProof="0" dirty="0">
                <a:ln>
                  <a:noFill/>
                </a:ln>
                <a:solidFill>
                  <a:srgbClr val="1A2E40"/>
                </a:solidFill>
                <a:effectLst/>
                <a:uLnTx/>
                <a:uFillTx/>
                <a:latin typeface="Franklin Gothic Book" panose="020B0503020102020204"/>
                <a:ea typeface="+mn-ea"/>
                <a:cs typeface="+mn-cs"/>
              </a:rPr>
              <a:t>Strong/color interactions: mediated by gluons which interacts with color charge.</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rPr>
              <a:t>Everything that is observed is colorless, which is related to quark confinement.</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rPr>
              <a:t>Color charge is conserved (↔gauge symmetry of the strong/color field)</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rPr>
              <a:t>Flavor is conserved</a:t>
            </a:r>
            <a:endParaRPr kumimoji="0" lang="en-US" sz="1900" b="0" u="none" strike="noStrike" kern="1200" cap="none" spc="0" normalizeH="0" baseline="0" noProof="0" dirty="0">
              <a:ln>
                <a:noFill/>
              </a:ln>
              <a:solidFill>
                <a:srgbClr val="1A2E40"/>
              </a:solidFill>
              <a:effectLst/>
              <a:uLnTx/>
              <a:uFillTx/>
              <a:latin typeface="Franklin Gothic Book" panose="020B0503020102020204"/>
              <a:ea typeface="+mn-ea"/>
              <a:cs typeface="+mn-cs"/>
            </a:endParaRPr>
          </a:p>
          <a:p>
            <a:pPr marL="384048" indent="-384048">
              <a:lnSpc>
                <a:spcPct val="94000"/>
              </a:lnSpc>
              <a:spcBef>
                <a:spcPts val="1000"/>
              </a:spcBef>
              <a:spcAft>
                <a:spcPts val="200"/>
              </a:spcAft>
              <a:buFont typeface="Franklin Gothic Book" panose="020B0503020102020204" pitchFamily="34" charset="0"/>
              <a:buChar char="■"/>
              <a:defRPr/>
            </a:pPr>
            <a:r>
              <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rPr>
              <a:t>The gluon has color charge itself, meaning it can self-interact.</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rPr>
              <a:t>Gluons have two color attributes</a:t>
            </a:r>
          </a:p>
          <a:p>
            <a:pPr marL="384048" indent="-384048">
              <a:lnSpc>
                <a:spcPct val="94000"/>
              </a:lnSpc>
              <a:spcBef>
                <a:spcPts val="1000"/>
              </a:spcBef>
              <a:spcAft>
                <a:spcPts val="200"/>
              </a:spcAft>
              <a:buFont typeface="Franklin Gothic Book" panose="020B0503020102020204" pitchFamily="34" charset="0"/>
              <a:buChar char="■"/>
              <a:defRPr/>
            </a:pPr>
            <a:r>
              <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rPr>
              <a:t>Responsible for forming baryons and mesons and holding atomic nuclei together.</a:t>
            </a:r>
          </a:p>
          <a:p>
            <a:pPr marL="384048" indent="-384048">
              <a:lnSpc>
                <a:spcPct val="94000"/>
              </a:lnSpc>
              <a:spcBef>
                <a:spcPts val="1000"/>
              </a:spcBef>
              <a:spcAft>
                <a:spcPts val="200"/>
              </a:spcAft>
              <a:buFont typeface="Franklin Gothic Book" panose="020B0503020102020204" pitchFamily="34" charset="0"/>
              <a:buChar char="■"/>
              <a:defRPr/>
            </a:pPr>
            <a:r>
              <a:rPr lang="en-US" sz="1900" dirty="0">
                <a:solidFill>
                  <a:srgbClr val="1A2E40"/>
                </a:solidFill>
                <a:latin typeface="Franklin Gothic Book" panose="020B0503020102020204"/>
              </a:rPr>
              <a:t>First example shows quarks interacting via a gluon and changing color.</a:t>
            </a:r>
          </a:p>
          <a:p>
            <a:pPr marL="384048" indent="-384048">
              <a:lnSpc>
                <a:spcPct val="94000"/>
              </a:lnSpc>
              <a:spcBef>
                <a:spcPts val="1000"/>
              </a:spcBef>
              <a:spcAft>
                <a:spcPts val="200"/>
              </a:spcAft>
              <a:buFont typeface="Franklin Gothic Book" panose="020B0503020102020204" pitchFamily="34" charset="0"/>
              <a:buChar char="■"/>
              <a:defRPr/>
            </a:pPr>
            <a:r>
              <a:rPr lang="en-US" sz="1900" dirty="0">
                <a:solidFill>
                  <a:srgbClr val="1A2E40"/>
                </a:solidFill>
                <a:latin typeface="Franklin Gothic Book" panose="020B0503020102020204"/>
              </a:rPr>
              <a:t>The second conserves color, though it may not look like it.</a:t>
            </a:r>
          </a:p>
        </p:txBody>
      </p:sp>
      <p:pic>
        <p:nvPicPr>
          <p:cNvPr id="9" name="Picture 8" descr="A picture containing chart&#10;&#10;Description automatically generated">
            <a:extLst>
              <a:ext uri="{FF2B5EF4-FFF2-40B4-BE49-F238E27FC236}">
                <a16:creationId xmlns:a16="http://schemas.microsoft.com/office/drawing/2014/main" id="{AED0D693-235F-47EF-9DCA-985AF385B76F}"/>
              </a:ext>
            </a:extLst>
          </p:cNvPr>
          <p:cNvPicPr>
            <a:picLocks noChangeAspect="1"/>
          </p:cNvPicPr>
          <p:nvPr/>
        </p:nvPicPr>
        <p:blipFill rotWithShape="1">
          <a:blip r:embed="rId2">
            <a:extLst>
              <a:ext uri="{28A0092B-C50C-407E-A947-70E740481C1C}">
                <a14:useLocalDpi xmlns:a14="http://schemas.microsoft.com/office/drawing/2010/main" val="0"/>
              </a:ext>
            </a:extLst>
          </a:blip>
          <a:srcRect b="8106"/>
          <a:stretch/>
        </p:blipFill>
        <p:spPr>
          <a:xfrm rot="16200000">
            <a:off x="6338887" y="3783810"/>
            <a:ext cx="2733675" cy="1601787"/>
          </a:xfrm>
          <a:prstGeom prst="rect">
            <a:avLst/>
          </a:prstGeom>
        </p:spPr>
      </p:pic>
      <p:sp>
        <p:nvSpPr>
          <p:cNvPr id="10" name="TextBox 9">
            <a:extLst>
              <a:ext uri="{FF2B5EF4-FFF2-40B4-BE49-F238E27FC236}">
                <a16:creationId xmlns:a16="http://schemas.microsoft.com/office/drawing/2014/main" id="{7021062F-B87B-4F94-B7D4-B6C456A96C8D}"/>
              </a:ext>
            </a:extLst>
          </p:cNvPr>
          <p:cNvSpPr txBox="1"/>
          <p:nvPr/>
        </p:nvSpPr>
        <p:spPr>
          <a:xfrm>
            <a:off x="8582026" y="4056749"/>
            <a:ext cx="3095626" cy="646331"/>
          </a:xfrm>
          <a:prstGeom prst="rect">
            <a:avLst/>
          </a:prstGeom>
          <a:noFill/>
        </p:spPr>
        <p:txBody>
          <a:bodyPr wrap="square" rtlCol="0">
            <a:spAutoFit/>
          </a:bodyPr>
          <a:lstStyle/>
          <a:p>
            <a:r>
              <a:rPr lang="en-US" dirty="0">
                <a:solidFill>
                  <a:srgbClr val="1A2E40"/>
                </a:solidFill>
                <a:latin typeface="Franklin Gothic Book" panose="020B0503020102020204"/>
              </a:rPr>
              <a:t>Emission of a gluon, changing the anti-quark’s color</a:t>
            </a:r>
            <a:endParaRPr lang="en-US" dirty="0"/>
          </a:p>
        </p:txBody>
      </p:sp>
      <p:pic>
        <p:nvPicPr>
          <p:cNvPr id="2054" name="Picture 6">
            <a:extLst>
              <a:ext uri="{FF2B5EF4-FFF2-40B4-BE49-F238E27FC236}">
                <a16:creationId xmlns:a16="http://schemas.microsoft.com/office/drawing/2014/main" id="{F69901B8-7753-4055-81AB-85C7F2CDB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827" y="476251"/>
            <a:ext cx="2655925" cy="2095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FCA4EA9-6B45-4AD9-94A7-985724FDCB6C}"/>
              </a:ext>
            </a:extLst>
          </p:cNvPr>
          <p:cNvSpPr txBox="1"/>
          <p:nvPr/>
        </p:nvSpPr>
        <p:spPr>
          <a:xfrm>
            <a:off x="7848600" y="6320656"/>
            <a:ext cx="4962525" cy="276999"/>
          </a:xfrm>
          <a:prstGeom prst="rect">
            <a:avLst/>
          </a:prstGeom>
          <a:noFill/>
        </p:spPr>
        <p:txBody>
          <a:bodyPr wrap="square" rtlCol="0">
            <a:spAutoFit/>
          </a:bodyPr>
          <a:lstStyle/>
          <a:p>
            <a:r>
              <a:rPr lang="en-US" sz="1200" dirty="0"/>
              <a:t>http://hyperphysics.phy-astr.gsu.edu/hbase/Particles/expar.html</a:t>
            </a:r>
          </a:p>
        </p:txBody>
      </p:sp>
      <p:sp>
        <p:nvSpPr>
          <p:cNvPr id="13" name="TextBox 12">
            <a:extLst>
              <a:ext uri="{FF2B5EF4-FFF2-40B4-BE49-F238E27FC236}">
                <a16:creationId xmlns:a16="http://schemas.microsoft.com/office/drawing/2014/main" id="{68EF389F-E81B-4824-B9C2-BFFFB95C5DF7}"/>
              </a:ext>
            </a:extLst>
          </p:cNvPr>
          <p:cNvSpPr txBox="1"/>
          <p:nvPr/>
        </p:nvSpPr>
        <p:spPr>
          <a:xfrm>
            <a:off x="8905875" y="6529000"/>
            <a:ext cx="3495675" cy="276999"/>
          </a:xfrm>
          <a:prstGeom prst="rect">
            <a:avLst/>
          </a:prstGeom>
          <a:noFill/>
        </p:spPr>
        <p:txBody>
          <a:bodyPr wrap="square" rtlCol="0">
            <a:spAutoFit/>
          </a:bodyPr>
          <a:lstStyle/>
          <a:p>
            <a:r>
              <a:rPr lang="en-US" sz="1200" dirty="0"/>
              <a:t>https://en.wikipedia.org/wiki/Feynman_diagram</a:t>
            </a:r>
          </a:p>
        </p:txBody>
      </p:sp>
    </p:spTree>
    <p:extLst>
      <p:ext uri="{BB962C8B-B14F-4D97-AF65-F5344CB8AC3E}">
        <p14:creationId xmlns:p14="http://schemas.microsoft.com/office/powerpoint/2010/main" val="2356432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49EE-1F95-45E4-B02A-8B1AB2D53D73}"/>
              </a:ext>
            </a:extLst>
          </p:cNvPr>
          <p:cNvSpPr>
            <a:spLocks noGrp="1"/>
          </p:cNvSpPr>
          <p:nvPr>
            <p:ph type="title"/>
          </p:nvPr>
        </p:nvSpPr>
        <p:spPr>
          <a:xfrm>
            <a:off x="227647" y="190500"/>
            <a:ext cx="4848225" cy="800100"/>
          </a:xfrm>
        </p:spPr>
        <p:txBody>
          <a:bodyPr/>
          <a:lstStyle/>
          <a:p>
            <a:r>
              <a:rPr lang="en-US" dirty="0"/>
              <a:t>Weak</a:t>
            </a:r>
          </a:p>
        </p:txBody>
      </p:sp>
      <p:sp>
        <p:nvSpPr>
          <p:cNvPr id="4" name="Text Placeholder 3">
            <a:extLst>
              <a:ext uri="{FF2B5EF4-FFF2-40B4-BE49-F238E27FC236}">
                <a16:creationId xmlns:a16="http://schemas.microsoft.com/office/drawing/2014/main" id="{8F7FF263-3625-4D10-9BF3-AEC4B2230CBF}"/>
              </a:ext>
            </a:extLst>
          </p:cNvPr>
          <p:cNvSpPr>
            <a:spLocks noGrp="1"/>
          </p:cNvSpPr>
          <p:nvPr>
            <p:ph type="body" sz="half" idx="2"/>
          </p:nvPr>
        </p:nvSpPr>
        <p:spPr>
          <a:xfrm>
            <a:off x="323849" y="876299"/>
            <a:ext cx="4619625" cy="5476875"/>
          </a:xfrm>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1900" b="0" u="none" strike="noStrike" kern="1200" cap="none" spc="0" normalizeH="0" baseline="0" noProof="0" dirty="0">
                <a:ln>
                  <a:noFill/>
                </a:ln>
                <a:solidFill>
                  <a:srgbClr val="1A2E40"/>
                </a:solidFill>
                <a:effectLst/>
                <a:uLnTx/>
                <a:uFillTx/>
                <a:latin typeface="Franklin Gothic Book" panose="020B0503020102020204"/>
                <a:ea typeface="+mn-ea"/>
                <a:cs typeface="+mn-cs"/>
              </a:rPr>
              <a:t>Weak interactions: mediated by W+, W-, and Z bosons which interact with weak charge.</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rPr>
              <a:t>W+ and W- have electric charge and thus also interact electromagnetically.</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rPr>
              <a:t>Weak charge is conserved.</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rPr>
              <a:t>Flavor is NOT conserved: tend to stay in generation with leptons, but generally change generations with quarks.</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rPr>
              <a:t>Responsible for nuclear decay. </a:t>
            </a:r>
            <a:endParaRPr kumimoji="0" lang="en-US" sz="1900" b="0" u="none" strike="noStrike" kern="1200" cap="none" spc="0" normalizeH="0" baseline="0" noProof="0" dirty="0">
              <a:ln>
                <a:noFill/>
              </a:ln>
              <a:solidFill>
                <a:srgbClr val="1A2E40"/>
              </a:solidFill>
              <a:effectLst/>
              <a:uLnTx/>
              <a:uFillTx/>
              <a:latin typeface="Franklin Gothic Book" panose="020B0503020102020204"/>
              <a:ea typeface="+mn-ea"/>
              <a:cs typeface="+mn-cs"/>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lang="en-US" sz="1900" dirty="0">
                <a:solidFill>
                  <a:srgbClr val="1A2E40"/>
                </a:solidFill>
                <a:latin typeface="Franklin Gothic Book" panose="020B0503020102020204"/>
              </a:rPr>
              <a:t>Example shows beta decay:</a:t>
            </a:r>
            <a:endParaRPr kumimoji="0" lang="en-US" sz="2300" b="0" i="0" u="none" strike="noStrike" kern="1200" cap="none" spc="0" normalizeH="0" baseline="0" noProof="0" dirty="0">
              <a:ln>
                <a:noFill/>
              </a:ln>
              <a:solidFill>
                <a:srgbClr val="1A2E40"/>
              </a:solidFill>
              <a:effectLst/>
              <a:uLnTx/>
              <a:uFillTx/>
              <a:latin typeface="Franklin Gothic Book" panose="020B0503020102020204"/>
              <a:ea typeface="+mn-ea"/>
              <a:cs typeface="+mn-cs"/>
            </a:endParaRP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rPr>
              <a:t>C</a:t>
            </a:r>
            <a:r>
              <a:rPr lang="en-US" sz="1900" i="0" dirty="0" err="1">
                <a:solidFill>
                  <a:srgbClr val="1A2E40"/>
                </a:solidFill>
                <a:latin typeface="Franklin Gothic Book" panose="020B0503020102020204"/>
              </a:rPr>
              <a:t>harge</a:t>
            </a:r>
            <a:r>
              <a:rPr lang="en-US" sz="1900" i="0" dirty="0">
                <a:solidFill>
                  <a:srgbClr val="1A2E40"/>
                </a:solidFill>
                <a:latin typeface="Franklin Gothic Book" panose="020B0503020102020204"/>
              </a:rPr>
              <a:t> conserved</a:t>
            </a:r>
          </a:p>
          <a:p>
            <a:pPr marL="914400"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1900" b="0" i="0" u="none" strike="noStrike" kern="1200" cap="none" spc="0" normalizeH="0" baseline="0" noProof="0" dirty="0">
                <a:ln>
                  <a:noFill/>
                </a:ln>
                <a:solidFill>
                  <a:srgbClr val="1A2E40"/>
                </a:solidFill>
                <a:effectLst/>
                <a:uLnTx/>
                <a:uFillTx/>
                <a:latin typeface="Franklin Gothic Book" panose="020B0503020102020204"/>
                <a:ea typeface="+mn-ea"/>
                <a:cs typeface="+mn-cs"/>
              </a:rPr>
              <a:t>Flavor NOT conserved: down quark to up quark</a:t>
            </a:r>
          </a:p>
          <a:p>
            <a:endParaRPr lang="en-US" dirty="0"/>
          </a:p>
        </p:txBody>
      </p:sp>
      <p:pic>
        <p:nvPicPr>
          <p:cNvPr id="10" name="Content Placeholder 9">
            <a:extLst>
              <a:ext uri="{FF2B5EF4-FFF2-40B4-BE49-F238E27FC236}">
                <a16:creationId xmlns:a16="http://schemas.microsoft.com/office/drawing/2014/main" id="{2D3B6028-73BF-4A7E-A47E-DDC60D2E09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5301" y="997982"/>
            <a:ext cx="4848225" cy="4836924"/>
          </a:xfrm>
        </p:spPr>
      </p:pic>
      <p:sp>
        <p:nvSpPr>
          <p:cNvPr id="11" name="TextBox 10">
            <a:extLst>
              <a:ext uri="{FF2B5EF4-FFF2-40B4-BE49-F238E27FC236}">
                <a16:creationId xmlns:a16="http://schemas.microsoft.com/office/drawing/2014/main" id="{0A1668BC-1214-47FB-90BA-226C7C025F70}"/>
              </a:ext>
            </a:extLst>
          </p:cNvPr>
          <p:cNvSpPr txBox="1"/>
          <p:nvPr/>
        </p:nvSpPr>
        <p:spPr>
          <a:xfrm>
            <a:off x="7839075" y="997982"/>
            <a:ext cx="2181225" cy="369332"/>
          </a:xfrm>
          <a:prstGeom prst="rect">
            <a:avLst/>
          </a:prstGeom>
          <a:noFill/>
        </p:spPr>
        <p:txBody>
          <a:bodyPr wrap="square" rtlCol="0">
            <a:spAutoFit/>
          </a:bodyPr>
          <a:lstStyle/>
          <a:p>
            <a:r>
              <a:rPr lang="en-US" dirty="0">
                <a:solidFill>
                  <a:srgbClr val="1A2E40"/>
                </a:solidFill>
                <a:latin typeface="Franklin Gothic Book" panose="020B0503020102020204"/>
              </a:rPr>
              <a:t>B</a:t>
            </a:r>
            <a:r>
              <a:rPr lang="en-US" sz="1800" dirty="0">
                <a:solidFill>
                  <a:srgbClr val="1A2E40"/>
                </a:solidFill>
                <a:latin typeface="Franklin Gothic Book" panose="020B0503020102020204"/>
              </a:rPr>
              <a:t>eta decay</a:t>
            </a:r>
            <a:endParaRPr lang="en-US" dirty="0"/>
          </a:p>
        </p:txBody>
      </p:sp>
      <p:sp>
        <p:nvSpPr>
          <p:cNvPr id="13" name="TextBox 12">
            <a:extLst>
              <a:ext uri="{FF2B5EF4-FFF2-40B4-BE49-F238E27FC236}">
                <a16:creationId xmlns:a16="http://schemas.microsoft.com/office/drawing/2014/main" id="{1CEC7CB5-4C86-445A-A137-C667C71745E4}"/>
              </a:ext>
            </a:extLst>
          </p:cNvPr>
          <p:cNvSpPr txBox="1"/>
          <p:nvPr/>
        </p:nvSpPr>
        <p:spPr>
          <a:xfrm>
            <a:off x="6276975" y="6581001"/>
            <a:ext cx="6896100" cy="276999"/>
          </a:xfrm>
          <a:prstGeom prst="rect">
            <a:avLst/>
          </a:prstGeom>
          <a:noFill/>
        </p:spPr>
        <p:txBody>
          <a:bodyPr wrap="square" rtlCol="0">
            <a:spAutoFit/>
          </a:bodyPr>
          <a:lstStyle/>
          <a:p>
            <a:r>
              <a:rPr lang="en-US" sz="1200" dirty="0"/>
              <a:t>https://commons.wikimedia.org/wiki/File:Feynman_Diagram_-_Negative_Beta_Decay.png</a:t>
            </a:r>
          </a:p>
        </p:txBody>
      </p:sp>
    </p:spTree>
    <p:extLst>
      <p:ext uri="{BB962C8B-B14F-4D97-AF65-F5344CB8AC3E}">
        <p14:creationId xmlns:p14="http://schemas.microsoft.com/office/powerpoint/2010/main" val="2367378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A4ED-490F-42F4-91E3-4808A3CD43D3}"/>
              </a:ext>
            </a:extLst>
          </p:cNvPr>
          <p:cNvSpPr>
            <a:spLocks noGrp="1"/>
          </p:cNvSpPr>
          <p:nvPr>
            <p:ph type="title"/>
          </p:nvPr>
        </p:nvSpPr>
        <p:spPr>
          <a:xfrm>
            <a:off x="5864859" y="307821"/>
            <a:ext cx="6022339" cy="2355168"/>
          </a:xfrm>
        </p:spPr>
        <p:txBody>
          <a:bodyPr>
            <a:normAutofit/>
          </a:bodyPr>
          <a:lstStyle/>
          <a:p>
            <a:r>
              <a:rPr lang="en-US" dirty="0"/>
              <a:t>What’s Missing?</a:t>
            </a:r>
            <a:br>
              <a:rPr lang="en-US" dirty="0"/>
            </a:br>
            <a:r>
              <a:rPr lang="en-US" sz="3600" dirty="0"/>
              <a:t>(Think about forces.)</a:t>
            </a:r>
            <a:br>
              <a:rPr lang="en-US" sz="3600" dirty="0"/>
            </a:br>
            <a:br>
              <a:rPr lang="en-US" sz="3600" dirty="0"/>
            </a:br>
            <a:r>
              <a:rPr lang="en-US" sz="3600" dirty="0"/>
              <a:t>Any ideas of why?</a:t>
            </a:r>
          </a:p>
        </p:txBody>
      </p:sp>
      <p:pic>
        <p:nvPicPr>
          <p:cNvPr id="6" name="Picture Placeholder 5" descr="A close up of a keyboard&#10;&#10;Description automatically generated">
            <a:extLst>
              <a:ext uri="{FF2B5EF4-FFF2-40B4-BE49-F238E27FC236}">
                <a16:creationId xmlns:a16="http://schemas.microsoft.com/office/drawing/2014/main" id="{341ED6F8-C9A5-46AE-9B9F-7580ECD3BE7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594" t="356" r="-1036" b="303"/>
          <a:stretch/>
        </p:blipFill>
        <p:spPr>
          <a:xfrm>
            <a:off x="0" y="880360"/>
            <a:ext cx="5332096" cy="4935165"/>
          </a:xfrm>
        </p:spPr>
      </p:pic>
    </p:spTree>
    <p:extLst>
      <p:ext uri="{BB962C8B-B14F-4D97-AF65-F5344CB8AC3E}">
        <p14:creationId xmlns:p14="http://schemas.microsoft.com/office/powerpoint/2010/main" val="4234132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EB37FF-074C-40C9-8033-6C628E366CD2}"/>
              </a:ext>
            </a:extLst>
          </p:cNvPr>
          <p:cNvSpPr>
            <a:spLocks noGrp="1"/>
          </p:cNvSpPr>
          <p:nvPr>
            <p:ph type="body" sz="half" idx="2"/>
          </p:nvPr>
        </p:nvSpPr>
        <p:spPr>
          <a:xfrm>
            <a:off x="5864859" y="1590675"/>
            <a:ext cx="6022339" cy="5113523"/>
          </a:xfrm>
        </p:spPr>
        <p:txBody>
          <a:bodyPr>
            <a:normAutofit fontScale="92500"/>
          </a:bodyPr>
          <a:lstStyle/>
          <a:p>
            <a:pPr marL="285750" indent="-285750">
              <a:buFont typeface="Arial" panose="020B0604020202020204" pitchFamily="34" charset="0"/>
              <a:buChar char="•"/>
            </a:pPr>
            <a:r>
              <a:rPr lang="en-US" dirty="0"/>
              <a:t>There are four fundamental forces, the three included in the SM, and gravity.</a:t>
            </a:r>
          </a:p>
          <a:p>
            <a:pPr marL="285750" indent="-285750">
              <a:buFont typeface="Arial" panose="020B0604020202020204" pitchFamily="34" charset="0"/>
              <a:buChar char="•"/>
            </a:pPr>
            <a:r>
              <a:rPr lang="en-US" dirty="0"/>
              <a:t>Gravity does not affect elementary particles very strongly, so it can be neglected.</a:t>
            </a:r>
          </a:p>
          <a:p>
            <a:pPr marL="742950" lvl="1" indent="-285750">
              <a:buFont typeface="Arial" panose="020B0604020202020204" pitchFamily="34" charset="0"/>
              <a:buChar char="•"/>
            </a:pPr>
            <a:r>
              <a:rPr lang="en-US" i="0" dirty="0"/>
              <a:t>Strength of gravitational fields is proportional to mass.</a:t>
            </a:r>
          </a:p>
          <a:p>
            <a:pPr marL="742950" lvl="1" indent="-285750">
              <a:buFont typeface="Arial" panose="020B0604020202020204" pitchFamily="34" charset="0"/>
              <a:buChar char="•"/>
            </a:pPr>
            <a:r>
              <a:rPr lang="en-US" i="0" dirty="0"/>
              <a:t>The mass of these particles are small compared to the electric/color/weak charges of particles</a:t>
            </a:r>
          </a:p>
          <a:p>
            <a:pPr>
              <a:spcAft>
                <a:spcPts val="0"/>
              </a:spcAft>
            </a:pPr>
            <a:r>
              <a:rPr lang="en-US" dirty="0"/>
              <a:t>EX: electric charge of particles is ~1 and k~10</a:t>
            </a:r>
            <a:r>
              <a:rPr lang="en-US" baseline="30000" dirty="0"/>
              <a:t>10</a:t>
            </a:r>
            <a:endParaRPr lang="en-US" dirty="0"/>
          </a:p>
          <a:p>
            <a:pPr>
              <a:spcAft>
                <a:spcPts val="0"/>
              </a:spcAft>
            </a:pPr>
            <a:r>
              <a:rPr lang="en-US" dirty="0"/>
              <a:t>Mass of particles is ~1 - 100 GeV/c2 ≈ 2×10</a:t>
            </a:r>
            <a:r>
              <a:rPr lang="en-US" baseline="30000" dirty="0"/>
              <a:t>-27</a:t>
            </a:r>
            <a:r>
              <a:rPr lang="en-US" dirty="0"/>
              <a:t> - 2×10</a:t>
            </a:r>
            <a:r>
              <a:rPr lang="en-US" baseline="30000" dirty="0"/>
              <a:t>-25</a:t>
            </a:r>
            <a:r>
              <a:rPr lang="en-US" dirty="0"/>
              <a:t> kg and G~10</a:t>
            </a:r>
            <a:r>
              <a:rPr lang="en-US" baseline="30000" dirty="0"/>
              <a:t>-11</a:t>
            </a:r>
            <a:endParaRPr lang="en-US" dirty="0"/>
          </a:p>
          <a:p>
            <a:endParaRPr lang="en-US" dirty="0"/>
          </a:p>
          <a:p>
            <a:endParaRPr lang="en-US" dirty="0"/>
          </a:p>
          <a:p>
            <a:pPr marL="285750" indent="-285750">
              <a:buFont typeface="Arial" panose="020B0604020202020204" pitchFamily="34" charset="0"/>
              <a:buChar char="•"/>
            </a:pPr>
            <a:r>
              <a:rPr lang="en-US" dirty="0"/>
              <a:t>The strength of gravity relative to EM is predicted to be 10</a:t>
            </a:r>
            <a:r>
              <a:rPr lang="en-US" baseline="30000" dirty="0"/>
              <a:t>-41 </a:t>
            </a:r>
            <a:r>
              <a:rPr lang="en-US" dirty="0"/>
              <a:t>for quarks and 10</a:t>
            </a:r>
            <a:r>
              <a:rPr lang="en-US" baseline="30000" dirty="0"/>
              <a:t>-36</a:t>
            </a:r>
            <a:r>
              <a:rPr lang="en-US" dirty="0"/>
              <a:t> for protons and neutrons</a:t>
            </a:r>
          </a:p>
          <a:p>
            <a:pPr marL="285750" indent="-285750">
              <a:buFont typeface="Arial" panose="020B0604020202020204" pitchFamily="34" charset="0"/>
              <a:buChar char="•"/>
            </a:pPr>
            <a:r>
              <a:rPr lang="en-US" dirty="0"/>
              <a:t>The graviton, a particle mediating gravity, is predicted but there are significant problems in generating a quantum field theory for gravity.</a:t>
            </a:r>
          </a:p>
          <a:p>
            <a:endParaRPr lang="en-US" dirty="0"/>
          </a:p>
        </p:txBody>
      </p:sp>
      <p:sp>
        <p:nvSpPr>
          <p:cNvPr id="7" name="Title 1">
            <a:extLst>
              <a:ext uri="{FF2B5EF4-FFF2-40B4-BE49-F238E27FC236}">
                <a16:creationId xmlns:a16="http://schemas.microsoft.com/office/drawing/2014/main" id="{6234A74A-8CDA-418A-80CD-65C2E3397CFB}"/>
              </a:ext>
            </a:extLst>
          </p:cNvPr>
          <p:cNvSpPr txBox="1">
            <a:spLocks/>
          </p:cNvSpPr>
          <p:nvPr/>
        </p:nvSpPr>
        <p:spPr>
          <a:xfrm>
            <a:off x="5864859" y="307821"/>
            <a:ext cx="6022339" cy="1406679"/>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n-US" dirty="0"/>
              <a:t>What’s Missing:</a:t>
            </a:r>
            <a:br>
              <a:rPr lang="en-US" dirty="0"/>
            </a:br>
            <a:r>
              <a:rPr lang="en-US" sz="3600" dirty="0"/>
              <a:t>Gravity</a:t>
            </a:r>
          </a:p>
        </p:txBody>
      </p:sp>
      <p:pic>
        <p:nvPicPr>
          <p:cNvPr id="11" name="Picture 10">
            <a:extLst>
              <a:ext uri="{FF2B5EF4-FFF2-40B4-BE49-F238E27FC236}">
                <a16:creationId xmlns:a16="http://schemas.microsoft.com/office/drawing/2014/main" id="{32541BA1-3398-4DD5-9B40-C94A15D1770B}"/>
              </a:ext>
            </a:extLst>
          </p:cNvPr>
          <p:cNvPicPr>
            <a:picLocks noChangeAspect="1"/>
          </p:cNvPicPr>
          <p:nvPr/>
        </p:nvPicPr>
        <p:blipFill>
          <a:blip r:embed="rId2"/>
          <a:stretch>
            <a:fillRect/>
          </a:stretch>
        </p:blipFill>
        <p:spPr>
          <a:xfrm>
            <a:off x="8876028" y="4431858"/>
            <a:ext cx="1294187" cy="615950"/>
          </a:xfrm>
          <a:prstGeom prst="rect">
            <a:avLst/>
          </a:prstGeom>
        </p:spPr>
      </p:pic>
      <p:pic>
        <p:nvPicPr>
          <p:cNvPr id="13" name="Picture 12">
            <a:extLst>
              <a:ext uri="{FF2B5EF4-FFF2-40B4-BE49-F238E27FC236}">
                <a16:creationId xmlns:a16="http://schemas.microsoft.com/office/drawing/2014/main" id="{117913EE-0C28-4088-901A-A7AD32ACFA64}"/>
              </a:ext>
            </a:extLst>
          </p:cNvPr>
          <p:cNvPicPr>
            <a:picLocks noChangeAspect="1"/>
          </p:cNvPicPr>
          <p:nvPr/>
        </p:nvPicPr>
        <p:blipFill>
          <a:blip r:embed="rId3"/>
          <a:stretch>
            <a:fillRect/>
          </a:stretch>
        </p:blipFill>
        <p:spPr>
          <a:xfrm>
            <a:off x="7159045" y="4431858"/>
            <a:ext cx="1294187" cy="618257"/>
          </a:xfrm>
          <a:prstGeom prst="rect">
            <a:avLst/>
          </a:prstGeom>
        </p:spPr>
      </p:pic>
      <p:pic>
        <p:nvPicPr>
          <p:cNvPr id="9" name="Picture Placeholder 5" descr="A close up of a keyboard&#10;&#10;Description automatically generated">
            <a:extLst>
              <a:ext uri="{FF2B5EF4-FFF2-40B4-BE49-F238E27FC236}">
                <a16:creationId xmlns:a16="http://schemas.microsoft.com/office/drawing/2014/main" id="{38E90CB4-92F4-47BF-9924-778D63D9D2F0}"/>
              </a:ext>
            </a:extLst>
          </p:cNvPr>
          <p:cNvPicPr>
            <a:picLocks noChangeAspect="1"/>
          </p:cNvPicPr>
          <p:nvPr/>
        </p:nvPicPr>
        <p:blipFill rotWithShape="1">
          <a:blip r:embed="rId4">
            <a:extLst>
              <a:ext uri="{28A0092B-C50C-407E-A947-70E740481C1C}">
                <a14:useLocalDpi xmlns:a14="http://schemas.microsoft.com/office/drawing/2010/main" val="0"/>
              </a:ext>
            </a:extLst>
          </a:blip>
          <a:srcRect l="-1594" t="356" r="-1036" b="303"/>
          <a:stretch/>
        </p:blipFill>
        <p:spPr>
          <a:xfrm>
            <a:off x="0" y="880360"/>
            <a:ext cx="5332096" cy="4935165"/>
          </a:xfrm>
          <a:prstGeom prst="rect">
            <a:avLst/>
          </a:prstGeom>
        </p:spPr>
      </p:pic>
    </p:spTree>
    <p:extLst>
      <p:ext uri="{BB962C8B-B14F-4D97-AF65-F5344CB8AC3E}">
        <p14:creationId xmlns:p14="http://schemas.microsoft.com/office/powerpoint/2010/main" val="1476721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C55C-9661-4F11-858C-B773E04886D0}"/>
              </a:ext>
            </a:extLst>
          </p:cNvPr>
          <p:cNvSpPr>
            <a:spLocks noGrp="1"/>
          </p:cNvSpPr>
          <p:nvPr>
            <p:ph type="title"/>
          </p:nvPr>
        </p:nvSpPr>
        <p:spPr>
          <a:xfrm>
            <a:off x="1371600" y="324293"/>
            <a:ext cx="9601200" cy="813391"/>
          </a:xfrm>
        </p:spPr>
        <p:txBody>
          <a:bodyPr/>
          <a:lstStyle/>
          <a:p>
            <a:r>
              <a:rPr lang="en-US" dirty="0"/>
              <a:t>The Higgs is important: why?</a:t>
            </a:r>
          </a:p>
        </p:txBody>
      </p:sp>
      <p:sp>
        <p:nvSpPr>
          <p:cNvPr id="3" name="Content Placeholder 2">
            <a:extLst>
              <a:ext uri="{FF2B5EF4-FFF2-40B4-BE49-F238E27FC236}">
                <a16:creationId xmlns:a16="http://schemas.microsoft.com/office/drawing/2014/main" id="{20C13442-F7A5-4BA2-807A-07FFD034438B}"/>
              </a:ext>
            </a:extLst>
          </p:cNvPr>
          <p:cNvSpPr>
            <a:spLocks noGrp="1"/>
          </p:cNvSpPr>
          <p:nvPr>
            <p:ph idx="1"/>
          </p:nvPr>
        </p:nvSpPr>
        <p:spPr>
          <a:xfrm>
            <a:off x="1371599" y="1222744"/>
            <a:ext cx="10345479" cy="5422605"/>
          </a:xfrm>
        </p:spPr>
        <p:txBody>
          <a:bodyPr>
            <a:normAutofit/>
          </a:bodyPr>
          <a:lstStyle/>
          <a:p>
            <a:r>
              <a:rPr lang="en-US" dirty="0"/>
              <a:t>Some particles acquire mass through interacting with the Higgs field </a:t>
            </a:r>
          </a:p>
          <a:p>
            <a:r>
              <a:rPr lang="en-US" dirty="0"/>
              <a:t>Fermions also acquire mass by interacting with the Higgs, but in a different way.</a:t>
            </a:r>
          </a:p>
          <a:p>
            <a:r>
              <a:rPr lang="en-US" dirty="0"/>
              <a:t>Since the Higgs has mass, it interacts with itself</a:t>
            </a:r>
          </a:p>
          <a:p>
            <a:pPr lvl="1"/>
            <a:r>
              <a:rPr lang="en-US" i="0" dirty="0"/>
              <a:t>It decays through pair production (fermions or bosons) and productions of gluons and photons (requires and intermediate step)</a:t>
            </a:r>
          </a:p>
          <a:p>
            <a:endParaRPr lang="en-US" dirty="0"/>
          </a:p>
        </p:txBody>
      </p:sp>
    </p:spTree>
    <p:extLst>
      <p:ext uri="{BB962C8B-B14F-4D97-AF65-F5344CB8AC3E}">
        <p14:creationId xmlns:p14="http://schemas.microsoft.com/office/powerpoint/2010/main" val="112837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A506-D321-4495-A78C-7C492A0BD351}"/>
              </a:ext>
            </a:extLst>
          </p:cNvPr>
          <p:cNvSpPr>
            <a:spLocks noGrp="1"/>
          </p:cNvSpPr>
          <p:nvPr>
            <p:ph type="title"/>
          </p:nvPr>
        </p:nvSpPr>
        <p:spPr>
          <a:xfrm>
            <a:off x="1371600" y="257175"/>
            <a:ext cx="9601200" cy="819150"/>
          </a:xfrm>
        </p:spPr>
        <p:txBody>
          <a:bodyPr/>
          <a:lstStyle/>
          <a:p>
            <a:r>
              <a:rPr lang="en-US" dirty="0"/>
              <a:t>What is the Standard Model?</a:t>
            </a:r>
          </a:p>
        </p:txBody>
      </p:sp>
      <p:sp>
        <p:nvSpPr>
          <p:cNvPr id="3" name="Content Placeholder 2">
            <a:extLst>
              <a:ext uri="{FF2B5EF4-FFF2-40B4-BE49-F238E27FC236}">
                <a16:creationId xmlns:a16="http://schemas.microsoft.com/office/drawing/2014/main" id="{4283BC31-3619-413B-B81F-7A8F6EEE630D}"/>
              </a:ext>
            </a:extLst>
          </p:cNvPr>
          <p:cNvSpPr>
            <a:spLocks noGrp="1"/>
          </p:cNvSpPr>
          <p:nvPr>
            <p:ph idx="1"/>
          </p:nvPr>
        </p:nvSpPr>
        <p:spPr>
          <a:xfrm>
            <a:off x="1371600" y="1076325"/>
            <a:ext cx="9601200" cy="5191125"/>
          </a:xfrm>
        </p:spPr>
        <p:txBody>
          <a:bodyPr>
            <a:normAutofit fontScale="92500" lnSpcReduction="10000"/>
          </a:bodyPr>
          <a:lstStyle/>
          <a:p>
            <a:r>
              <a:rPr lang="en-US" dirty="0"/>
              <a:t>The Standard Model is the theory of elementary particles and how they interact.</a:t>
            </a:r>
          </a:p>
          <a:p>
            <a:pPr lvl="1"/>
            <a:r>
              <a:rPr lang="en-US" i="0" dirty="0"/>
              <a:t>17 particles, 3 interactions</a:t>
            </a:r>
          </a:p>
          <a:p>
            <a:pPr lvl="1"/>
            <a:r>
              <a:rPr lang="en-US" i="0" dirty="0"/>
              <a:t>Immense predictive power, including the prediction of several particles and their properties before they were discovered.</a:t>
            </a:r>
          </a:p>
          <a:p>
            <a:r>
              <a:rPr lang="en-US" dirty="0"/>
              <a:t>Built upon quantum field theory: combines classical mechanics, quantum mechanics, and special relativity.</a:t>
            </a:r>
          </a:p>
          <a:p>
            <a:pPr lvl="1"/>
            <a:r>
              <a:rPr lang="en-US" i="0" dirty="0"/>
              <a:t>Fields are the fundamental object, and particles are certain (excited) states of those fields.</a:t>
            </a:r>
          </a:p>
          <a:p>
            <a:pPr lvl="1"/>
            <a:r>
              <a:rPr lang="en-US" i="0" dirty="0"/>
              <a:t>Fields are objects which take a value (scalar, vector, tensor) for each point in space and time.</a:t>
            </a:r>
          </a:p>
          <a:p>
            <a:pPr marL="530352" lvl="1" indent="0">
              <a:buNone/>
            </a:pPr>
            <a:r>
              <a:rPr lang="en-US" i="0" dirty="0"/>
              <a:t>EX: Temperature field of this room. Gravitational field exerted by the Sun.</a:t>
            </a:r>
          </a:p>
          <a:p>
            <a:endParaRPr lang="en-US" dirty="0"/>
          </a:p>
          <a:p>
            <a:r>
              <a:rPr lang="en-US" u="sng" dirty="0"/>
              <a:t>Model</a:t>
            </a:r>
            <a:r>
              <a:rPr lang="en-US" dirty="0"/>
              <a:t>: The SM is not the </a:t>
            </a:r>
            <a:r>
              <a:rPr lang="en-US" i="1" dirty="0"/>
              <a:t>truth</a:t>
            </a:r>
            <a:r>
              <a:rPr lang="en-US" dirty="0"/>
              <a:t> it is a </a:t>
            </a:r>
            <a:r>
              <a:rPr lang="en-US" i="1" dirty="0"/>
              <a:t>model</a:t>
            </a:r>
            <a:r>
              <a:rPr lang="en-US" dirty="0"/>
              <a:t>. It is something that has been constructed under certain assumptions and can be used to make predictions but has a realm of relevance.</a:t>
            </a:r>
          </a:p>
          <a:p>
            <a:pPr lvl="1"/>
            <a:r>
              <a:rPr lang="en-US" i="0" dirty="0"/>
              <a:t>It works on the scale of particles but isn’t useful to understand planetary motion.</a:t>
            </a:r>
          </a:p>
        </p:txBody>
      </p:sp>
    </p:spTree>
    <p:extLst>
      <p:ext uri="{BB962C8B-B14F-4D97-AF65-F5344CB8AC3E}">
        <p14:creationId xmlns:p14="http://schemas.microsoft.com/office/powerpoint/2010/main" val="2486853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C55C-9661-4F11-858C-B773E04886D0}"/>
              </a:ext>
            </a:extLst>
          </p:cNvPr>
          <p:cNvSpPr>
            <a:spLocks noGrp="1"/>
          </p:cNvSpPr>
          <p:nvPr>
            <p:ph type="title"/>
          </p:nvPr>
        </p:nvSpPr>
        <p:spPr>
          <a:xfrm>
            <a:off x="171007" y="196703"/>
            <a:ext cx="5060212" cy="1366283"/>
          </a:xfrm>
        </p:spPr>
        <p:txBody>
          <a:bodyPr anchor="t">
            <a:normAutofit/>
          </a:bodyPr>
          <a:lstStyle/>
          <a:p>
            <a:r>
              <a:rPr lang="en-US" dirty="0"/>
              <a:t>The Higgs is important: why?</a:t>
            </a:r>
          </a:p>
        </p:txBody>
      </p:sp>
      <p:sp>
        <p:nvSpPr>
          <p:cNvPr id="3" name="Content Placeholder 2">
            <a:extLst>
              <a:ext uri="{FF2B5EF4-FFF2-40B4-BE49-F238E27FC236}">
                <a16:creationId xmlns:a16="http://schemas.microsoft.com/office/drawing/2014/main" id="{20C13442-F7A5-4BA2-807A-07FFD034438B}"/>
              </a:ext>
            </a:extLst>
          </p:cNvPr>
          <p:cNvSpPr>
            <a:spLocks noGrp="1"/>
          </p:cNvSpPr>
          <p:nvPr>
            <p:ph type="body" sz="half" idx="2"/>
          </p:nvPr>
        </p:nvSpPr>
        <p:spPr>
          <a:xfrm>
            <a:off x="171007" y="1562985"/>
            <a:ext cx="4408613" cy="5098311"/>
          </a:xfrm>
        </p:spPr>
        <p:txBody>
          <a:bodyPr>
            <a:normAutofit fontScale="85000" lnSpcReduction="10000"/>
          </a:bodyPr>
          <a:lstStyle/>
          <a:p>
            <a:r>
              <a:rPr lang="en-US" sz="1800" dirty="0"/>
              <a:t>It is also responsible for </a:t>
            </a:r>
            <a:r>
              <a:rPr lang="en-US" sz="1800" b="1" dirty="0"/>
              <a:t>Electroweak Symmetry Breaking (EWSB) </a:t>
            </a:r>
            <a:r>
              <a:rPr lang="en-US" sz="1800" dirty="0"/>
              <a:t>(the system is no longer symmetric)</a:t>
            </a:r>
            <a:endParaRPr lang="en-US" sz="1800" b="1" dirty="0">
              <a:highlight>
                <a:srgbClr val="FFFF00"/>
              </a:highlight>
            </a:endParaRPr>
          </a:p>
          <a:p>
            <a:pPr marL="285750" indent="-285750">
              <a:buFont typeface="Arial" panose="020B0604020202020204" pitchFamily="34" charset="0"/>
              <a:buChar char="•"/>
            </a:pPr>
            <a:r>
              <a:rPr lang="en-US" sz="1800" i="0" dirty="0"/>
              <a:t>In the conditions of the early universe made the forces indistinguishable: at very high energies, the EM and weak forces merge and are the same: </a:t>
            </a:r>
            <a:r>
              <a:rPr lang="en-US" sz="1800" b="1" i="0" dirty="0"/>
              <a:t>Electroweak Symmetry.</a:t>
            </a:r>
          </a:p>
          <a:p>
            <a:pPr marL="285750" indent="-285750">
              <a:buFont typeface="Arial" panose="020B0604020202020204" pitchFamily="34" charset="0"/>
              <a:buChar char="•"/>
            </a:pPr>
            <a:r>
              <a:rPr lang="en-US" sz="1800" i="0" dirty="0"/>
              <a:t>As the universe expanded and cooled, the two forces split: </a:t>
            </a:r>
            <a:r>
              <a:rPr lang="en-US" sz="1800" b="1" i="0" dirty="0"/>
              <a:t>symmetry breaking</a:t>
            </a:r>
            <a:r>
              <a:rPr lang="en-US" sz="1800" i="0" dirty="0"/>
              <a:t>.</a:t>
            </a:r>
          </a:p>
          <a:p>
            <a:pPr marL="285750" indent="-285750">
              <a:buFont typeface="Arial" panose="020B0604020202020204" pitchFamily="34" charset="0"/>
              <a:buChar char="•"/>
            </a:pPr>
            <a:r>
              <a:rPr lang="en-US" sz="1800" i="0" dirty="0"/>
              <a:t>The Higgs is responsible for this. At high energies, the Higgs field does not interact, and all particles are massless. At a certain energy, the W+, W-, and Z bosons interact with the field and acquire mass, while the photon remains massless. Thus, the symmetry/unification is broken so that the EM and weak forces are distinguishable.</a:t>
            </a:r>
            <a:endParaRPr lang="en-US" sz="1800" dirty="0"/>
          </a:p>
          <a:p>
            <a:endParaRPr lang="en-US" sz="1800" dirty="0"/>
          </a:p>
        </p:txBody>
      </p:sp>
      <p:pic>
        <p:nvPicPr>
          <p:cNvPr id="1026" name="Picture 2" descr="A sketch of Mexican Hat type potential V (φ), having degenerate... |  Download Scientific Diagram">
            <a:extLst>
              <a:ext uri="{FF2B5EF4-FFF2-40B4-BE49-F238E27FC236}">
                <a16:creationId xmlns:a16="http://schemas.microsoft.com/office/drawing/2014/main" id="{0EB5E9C9-E349-4478-A72F-82572FE1B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62985"/>
            <a:ext cx="5343525" cy="3371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395679-56C5-44D4-AC86-0062E435F92F}"/>
              </a:ext>
            </a:extLst>
          </p:cNvPr>
          <p:cNvSpPr txBox="1"/>
          <p:nvPr/>
        </p:nvSpPr>
        <p:spPr>
          <a:xfrm>
            <a:off x="6096000" y="600074"/>
            <a:ext cx="3392892" cy="369332"/>
          </a:xfrm>
          <a:prstGeom prst="rect">
            <a:avLst/>
          </a:prstGeom>
          <a:noFill/>
        </p:spPr>
        <p:txBody>
          <a:bodyPr wrap="square" rtlCol="0">
            <a:spAutoFit/>
          </a:bodyPr>
          <a:lstStyle/>
          <a:p>
            <a:r>
              <a:rPr lang="en-US" dirty="0"/>
              <a:t>Unified forces/Symmetry</a:t>
            </a:r>
          </a:p>
        </p:txBody>
      </p:sp>
      <p:sp>
        <p:nvSpPr>
          <p:cNvPr id="9" name="TextBox 8">
            <a:extLst>
              <a:ext uri="{FF2B5EF4-FFF2-40B4-BE49-F238E27FC236}">
                <a16:creationId xmlns:a16="http://schemas.microsoft.com/office/drawing/2014/main" id="{C1894D28-FBE7-4E84-85EF-3749D28C384D}"/>
              </a:ext>
            </a:extLst>
          </p:cNvPr>
          <p:cNvSpPr txBox="1"/>
          <p:nvPr/>
        </p:nvSpPr>
        <p:spPr>
          <a:xfrm>
            <a:off x="7219950" y="5659994"/>
            <a:ext cx="3886200" cy="369332"/>
          </a:xfrm>
          <a:prstGeom prst="rect">
            <a:avLst/>
          </a:prstGeom>
          <a:noFill/>
        </p:spPr>
        <p:txBody>
          <a:bodyPr wrap="square" rtlCol="0">
            <a:spAutoFit/>
          </a:bodyPr>
          <a:lstStyle/>
          <a:p>
            <a:r>
              <a:rPr lang="en-US" dirty="0"/>
              <a:t>Separate forces/Broken Symmetry</a:t>
            </a:r>
          </a:p>
        </p:txBody>
      </p:sp>
      <p:cxnSp>
        <p:nvCxnSpPr>
          <p:cNvPr id="17" name="Straight Arrow Connector 16">
            <a:extLst>
              <a:ext uri="{FF2B5EF4-FFF2-40B4-BE49-F238E27FC236}">
                <a16:creationId xmlns:a16="http://schemas.microsoft.com/office/drawing/2014/main" id="{E8EE5AAE-FDBF-4CD4-A3D7-2D5F20CC6E38}"/>
              </a:ext>
            </a:extLst>
          </p:cNvPr>
          <p:cNvCxnSpPr>
            <a:cxnSpLocks/>
          </p:cNvCxnSpPr>
          <p:nvPr/>
        </p:nvCxnSpPr>
        <p:spPr>
          <a:xfrm>
            <a:off x="8096250" y="1104900"/>
            <a:ext cx="671512" cy="1219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391428D-EE56-4B1D-860B-3AF785EC456C}"/>
              </a:ext>
            </a:extLst>
          </p:cNvPr>
          <p:cNvCxnSpPr>
            <a:cxnSpLocks/>
          </p:cNvCxnSpPr>
          <p:nvPr/>
        </p:nvCxnSpPr>
        <p:spPr>
          <a:xfrm flipV="1">
            <a:off x="9163050" y="4112140"/>
            <a:ext cx="776287" cy="14123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33CD91B-D4AD-40F7-9FB6-1D31A96DCCA0}"/>
              </a:ext>
            </a:extLst>
          </p:cNvPr>
          <p:cNvSpPr txBox="1"/>
          <p:nvPr/>
        </p:nvSpPr>
        <p:spPr>
          <a:xfrm>
            <a:off x="6817129" y="6396335"/>
            <a:ext cx="5343525" cy="461665"/>
          </a:xfrm>
          <a:prstGeom prst="rect">
            <a:avLst/>
          </a:prstGeom>
          <a:noFill/>
        </p:spPr>
        <p:txBody>
          <a:bodyPr wrap="square" rtlCol="0">
            <a:spAutoFit/>
          </a:bodyPr>
          <a:lstStyle/>
          <a:p>
            <a:r>
              <a:rPr lang="en-US" sz="1200" dirty="0"/>
              <a:t>https://www.researchgate.net/figure/A-sketch-of-Mexican-Hat-type-potential-V-ph-having-degenerate-vacuums-one-of-which-is_fig1_338549010</a:t>
            </a:r>
          </a:p>
        </p:txBody>
      </p:sp>
    </p:spTree>
    <p:extLst>
      <p:ext uri="{BB962C8B-B14F-4D97-AF65-F5344CB8AC3E}">
        <p14:creationId xmlns:p14="http://schemas.microsoft.com/office/powerpoint/2010/main" val="4113106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8D8FE777-1079-4567-B49F-492ECFA2288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16199" y="68262"/>
            <a:ext cx="7075239" cy="6721475"/>
          </a:xfrm>
          <a:prstGeom prst="rect">
            <a:avLst/>
          </a:prstGeom>
          <a:noFill/>
        </p:spPr>
      </p:pic>
      <p:sp>
        <p:nvSpPr>
          <p:cNvPr id="4" name="TextBox 3">
            <a:extLst>
              <a:ext uri="{FF2B5EF4-FFF2-40B4-BE49-F238E27FC236}">
                <a16:creationId xmlns:a16="http://schemas.microsoft.com/office/drawing/2014/main" id="{17BEEF77-0551-40D6-9515-33736A2F5DA0}"/>
              </a:ext>
            </a:extLst>
          </p:cNvPr>
          <p:cNvSpPr txBox="1"/>
          <p:nvPr/>
        </p:nvSpPr>
        <p:spPr>
          <a:xfrm>
            <a:off x="8945880" y="6537159"/>
            <a:ext cx="4219575" cy="276999"/>
          </a:xfrm>
          <a:prstGeom prst="rect">
            <a:avLst/>
          </a:prstGeom>
          <a:noFill/>
        </p:spPr>
        <p:txBody>
          <a:bodyPr wrap="square" rtlCol="0">
            <a:spAutoFit/>
          </a:bodyPr>
          <a:lstStyle/>
          <a:p>
            <a:r>
              <a:rPr lang="en-US" sz="1200" dirty="0"/>
              <a:t>https://en.wikipedia.org/wiki/Standard_Model</a:t>
            </a:r>
          </a:p>
        </p:txBody>
      </p:sp>
    </p:spTree>
    <p:extLst>
      <p:ext uri="{BB962C8B-B14F-4D97-AF65-F5344CB8AC3E}">
        <p14:creationId xmlns:p14="http://schemas.microsoft.com/office/powerpoint/2010/main" val="1041369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41E-2062-400E-AAA8-11603B20A79A}"/>
              </a:ext>
            </a:extLst>
          </p:cNvPr>
          <p:cNvSpPr>
            <a:spLocks noGrp="1"/>
          </p:cNvSpPr>
          <p:nvPr>
            <p:ph type="title"/>
          </p:nvPr>
        </p:nvSpPr>
        <p:spPr/>
        <p:txBody>
          <a:bodyPr/>
          <a:lstStyle/>
          <a:p>
            <a:r>
              <a:rPr lang="en-US" dirty="0"/>
              <a:t>Problems of the Standard Model</a:t>
            </a:r>
          </a:p>
        </p:txBody>
      </p:sp>
      <p:sp>
        <p:nvSpPr>
          <p:cNvPr id="3" name="Text Placeholder 2">
            <a:extLst>
              <a:ext uri="{FF2B5EF4-FFF2-40B4-BE49-F238E27FC236}">
                <a16:creationId xmlns:a16="http://schemas.microsoft.com/office/drawing/2014/main" id="{3679AFFA-1BBA-486E-979C-D6D6D9BF6E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55832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2C3984-DE30-4F50-B8AD-898A36EB31C8}"/>
              </a:ext>
            </a:extLst>
          </p:cNvPr>
          <p:cNvSpPr>
            <a:spLocks noGrp="1"/>
          </p:cNvSpPr>
          <p:nvPr>
            <p:ph type="title"/>
          </p:nvPr>
        </p:nvSpPr>
        <p:spPr>
          <a:xfrm>
            <a:off x="1371600" y="685800"/>
            <a:ext cx="9601200" cy="741947"/>
          </a:xfrm>
        </p:spPr>
        <p:txBody>
          <a:bodyPr/>
          <a:lstStyle/>
          <a:p>
            <a:r>
              <a:rPr lang="en-US" dirty="0"/>
              <a:t>Unexplained Phenomena</a:t>
            </a:r>
          </a:p>
        </p:txBody>
      </p:sp>
      <p:sp>
        <p:nvSpPr>
          <p:cNvPr id="6" name="Content Placeholder 5">
            <a:extLst>
              <a:ext uri="{FF2B5EF4-FFF2-40B4-BE49-F238E27FC236}">
                <a16:creationId xmlns:a16="http://schemas.microsoft.com/office/drawing/2014/main" id="{6FAA5089-12E7-4BED-8986-7C4BEA40AEA7}"/>
              </a:ext>
            </a:extLst>
          </p:cNvPr>
          <p:cNvSpPr>
            <a:spLocks noGrp="1"/>
          </p:cNvSpPr>
          <p:nvPr>
            <p:ph idx="1"/>
          </p:nvPr>
        </p:nvSpPr>
        <p:spPr>
          <a:xfrm>
            <a:off x="1371600" y="1427747"/>
            <a:ext cx="9601200" cy="4872469"/>
          </a:xfrm>
        </p:spPr>
        <p:txBody>
          <a:bodyPr>
            <a:normAutofit fontScale="92500" lnSpcReduction="10000"/>
          </a:bodyPr>
          <a:lstStyle/>
          <a:p>
            <a:r>
              <a:rPr lang="en-US" dirty="0"/>
              <a:t>Gravity</a:t>
            </a:r>
          </a:p>
          <a:p>
            <a:r>
              <a:rPr lang="en-US" dirty="0"/>
              <a:t>Neutrinos are assumed massless in the SM, but it has been discovered that they do. Consequences of them having mass:</a:t>
            </a:r>
          </a:p>
          <a:p>
            <a:pPr lvl="1"/>
            <a:r>
              <a:rPr lang="en-US" i="0" dirty="0"/>
              <a:t>Like quarks mass and flavor measurements do not always correspond to each other.</a:t>
            </a:r>
          </a:p>
          <a:p>
            <a:pPr marL="530352" lvl="1" indent="0">
              <a:buNone/>
            </a:pPr>
            <a:r>
              <a:rPr lang="en-US" i="0" dirty="0"/>
              <a:t>EX. It is possible to measure the mass and flavor of a neutrino and get the electron-neutrino mass and muon-neutrino flavor.</a:t>
            </a:r>
          </a:p>
          <a:p>
            <a:pPr marL="530352" lvl="1" indent="0">
              <a:buNone/>
            </a:pPr>
            <a:r>
              <a:rPr lang="en-US" i="0" dirty="0"/>
              <a:t>vs. an electron will always have a rest mass of 0.511 MeV </a:t>
            </a:r>
          </a:p>
          <a:p>
            <a:pPr lvl="1"/>
            <a:r>
              <a:rPr lang="en-US" i="0" dirty="0"/>
              <a:t>Neutrino oscillation: a neutrino can be emitted as one type but measured as another because it oscillates between the three states.</a:t>
            </a:r>
          </a:p>
          <a:p>
            <a:r>
              <a:rPr lang="en-US" dirty="0"/>
              <a:t>Dark matter: does not interact with light, accounts for ~85% of the mass of the universe</a:t>
            </a:r>
          </a:p>
          <a:p>
            <a:r>
              <a:rPr lang="en-US" dirty="0"/>
              <a:t>Dark energy: about 69% of the energy of the universe is undetected</a:t>
            </a:r>
          </a:p>
          <a:p>
            <a:r>
              <a:rPr lang="en-US" dirty="0"/>
              <a:t>Matter/antimatter symmetry: the SM predicts that they were created in equal amounts when matter was forming in the early universe. So, there must be a mechanism to break this symmetry, but the SM does not include one.</a:t>
            </a:r>
          </a:p>
          <a:p>
            <a:endParaRPr lang="en-US" dirty="0"/>
          </a:p>
        </p:txBody>
      </p:sp>
    </p:spTree>
    <p:extLst>
      <p:ext uri="{BB962C8B-B14F-4D97-AF65-F5344CB8AC3E}">
        <p14:creationId xmlns:p14="http://schemas.microsoft.com/office/powerpoint/2010/main" val="3065434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832A44-BAA5-49AA-A166-B2BB7D21A324}"/>
              </a:ext>
            </a:extLst>
          </p:cNvPr>
          <p:cNvSpPr>
            <a:spLocks noGrp="1"/>
          </p:cNvSpPr>
          <p:nvPr>
            <p:ph type="body" idx="1"/>
          </p:nvPr>
        </p:nvSpPr>
        <p:spPr>
          <a:xfrm>
            <a:off x="1371600" y="512064"/>
            <a:ext cx="4443984" cy="823912"/>
          </a:xfrm>
        </p:spPr>
        <p:txBody>
          <a:bodyPr/>
          <a:lstStyle/>
          <a:p>
            <a:r>
              <a:rPr lang="en-US" dirty="0"/>
              <a:t>Unexplained Experimental Results</a:t>
            </a:r>
          </a:p>
        </p:txBody>
      </p:sp>
      <p:sp>
        <p:nvSpPr>
          <p:cNvPr id="5" name="Content Placeholder 4">
            <a:extLst>
              <a:ext uri="{FF2B5EF4-FFF2-40B4-BE49-F238E27FC236}">
                <a16:creationId xmlns:a16="http://schemas.microsoft.com/office/drawing/2014/main" id="{F462478A-B1CC-4148-859B-4FC7C69B6B73}"/>
              </a:ext>
            </a:extLst>
          </p:cNvPr>
          <p:cNvSpPr>
            <a:spLocks noGrp="1"/>
          </p:cNvSpPr>
          <p:nvPr>
            <p:ph sz="half" idx="2"/>
          </p:nvPr>
        </p:nvSpPr>
        <p:spPr>
          <a:xfrm>
            <a:off x="1371600" y="1335977"/>
            <a:ext cx="4443984" cy="4531424"/>
          </a:xfrm>
        </p:spPr>
        <p:txBody>
          <a:bodyPr>
            <a:normAutofit/>
          </a:bodyPr>
          <a:lstStyle/>
          <a:p>
            <a:r>
              <a:rPr lang="en-US" dirty="0"/>
              <a:t>Anomalous magnetic dipole moment of the muon (muon “g-2”): this is used to measure the strength of a magnetic source and depends on loops in Feynman diagrams. The measured value for the muon differs significantly from SM predictions.</a:t>
            </a:r>
          </a:p>
          <a:p>
            <a:r>
              <a:rPr lang="en-US" dirty="0"/>
              <a:t>B meson decay: B mesons are composed of b ̅ and </a:t>
            </a:r>
            <a:r>
              <a:rPr lang="en-US" dirty="0" err="1"/>
              <a:t>u,d,s</a:t>
            </a:r>
            <a:r>
              <a:rPr lang="en-US" dirty="0"/>
              <a:t> or c quarks. There is a decay that has been measured to occur significantly more than the SM predicts.</a:t>
            </a:r>
          </a:p>
        </p:txBody>
      </p:sp>
      <p:sp>
        <p:nvSpPr>
          <p:cNvPr id="6" name="Text Placeholder 5">
            <a:extLst>
              <a:ext uri="{FF2B5EF4-FFF2-40B4-BE49-F238E27FC236}">
                <a16:creationId xmlns:a16="http://schemas.microsoft.com/office/drawing/2014/main" id="{739E47AC-DA6C-4EC3-AF53-723653551AFE}"/>
              </a:ext>
            </a:extLst>
          </p:cNvPr>
          <p:cNvSpPr>
            <a:spLocks noGrp="1"/>
          </p:cNvSpPr>
          <p:nvPr>
            <p:ph type="body" sz="quarter" idx="3"/>
          </p:nvPr>
        </p:nvSpPr>
        <p:spPr>
          <a:xfrm>
            <a:off x="6525014" y="448056"/>
            <a:ext cx="4443984" cy="542543"/>
          </a:xfrm>
        </p:spPr>
        <p:txBody>
          <a:bodyPr/>
          <a:lstStyle/>
          <a:p>
            <a:r>
              <a:rPr lang="en-US" dirty="0"/>
              <a:t>Theoretical Problems</a:t>
            </a:r>
          </a:p>
        </p:txBody>
      </p:sp>
      <p:sp>
        <p:nvSpPr>
          <p:cNvPr id="7" name="Content Placeholder 6">
            <a:extLst>
              <a:ext uri="{FF2B5EF4-FFF2-40B4-BE49-F238E27FC236}">
                <a16:creationId xmlns:a16="http://schemas.microsoft.com/office/drawing/2014/main" id="{0D492FF0-05E2-4302-9A9A-8423A0D339CD}"/>
              </a:ext>
            </a:extLst>
          </p:cNvPr>
          <p:cNvSpPr>
            <a:spLocks noGrp="1"/>
          </p:cNvSpPr>
          <p:nvPr>
            <p:ph sz="quarter" idx="4"/>
          </p:nvPr>
        </p:nvSpPr>
        <p:spPr>
          <a:xfrm>
            <a:off x="6525014" y="1335977"/>
            <a:ext cx="4443984" cy="4531424"/>
          </a:xfrm>
        </p:spPr>
        <p:txBody>
          <a:bodyPr>
            <a:normAutofit/>
          </a:bodyPr>
          <a:lstStyle/>
          <a:p>
            <a:r>
              <a:rPr lang="en-US" dirty="0"/>
              <a:t>Why are there 19 numerical parameters?</a:t>
            </a:r>
          </a:p>
          <a:p>
            <a:r>
              <a:rPr lang="en-US" dirty="0"/>
              <a:t>Is it possible to construct a quantum field theory with the scalar Higgs?</a:t>
            </a:r>
          </a:p>
          <a:p>
            <a:r>
              <a:rPr lang="en-US" dirty="0"/>
              <a:t>Hierarchy problem: Why is the Higgs mass what it is?</a:t>
            </a:r>
          </a:p>
        </p:txBody>
      </p:sp>
    </p:spTree>
    <p:extLst>
      <p:ext uri="{BB962C8B-B14F-4D97-AF65-F5344CB8AC3E}">
        <p14:creationId xmlns:p14="http://schemas.microsoft.com/office/powerpoint/2010/main" val="763966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0DD5-7AD4-4864-A971-70BC72CE767F}"/>
              </a:ext>
            </a:extLst>
          </p:cNvPr>
          <p:cNvSpPr>
            <a:spLocks noGrp="1"/>
          </p:cNvSpPr>
          <p:nvPr>
            <p:ph type="title"/>
          </p:nvPr>
        </p:nvSpPr>
        <p:spPr>
          <a:xfrm>
            <a:off x="1371600" y="685800"/>
            <a:ext cx="9601200" cy="866775"/>
          </a:xfrm>
        </p:spPr>
        <p:txBody>
          <a:bodyPr/>
          <a:lstStyle/>
          <a:p>
            <a:r>
              <a:rPr lang="en-US" dirty="0"/>
              <a:t>Some cool links</a:t>
            </a:r>
          </a:p>
        </p:txBody>
      </p:sp>
      <p:sp>
        <p:nvSpPr>
          <p:cNvPr id="3" name="Content Placeholder 2">
            <a:extLst>
              <a:ext uri="{FF2B5EF4-FFF2-40B4-BE49-F238E27FC236}">
                <a16:creationId xmlns:a16="http://schemas.microsoft.com/office/drawing/2014/main" id="{E860BCAD-DD4A-4219-86F2-E8E48FE042C6}"/>
              </a:ext>
            </a:extLst>
          </p:cNvPr>
          <p:cNvSpPr>
            <a:spLocks noGrp="1"/>
          </p:cNvSpPr>
          <p:nvPr>
            <p:ph idx="1"/>
          </p:nvPr>
        </p:nvSpPr>
        <p:spPr>
          <a:xfrm>
            <a:off x="1371600" y="1552575"/>
            <a:ext cx="9601200" cy="4314825"/>
          </a:xfrm>
        </p:spPr>
        <p:txBody>
          <a:bodyPr/>
          <a:lstStyle/>
          <a:p>
            <a:r>
              <a:rPr lang="en-US" dirty="0"/>
              <a:t>3D CERN event viewer: </a:t>
            </a:r>
            <a:r>
              <a:rPr lang="en-US" dirty="0">
                <a:hlinkClick r:id="rId2"/>
              </a:rPr>
              <a:t>http://opendata.cern.ch/visualise/events/cms#</a:t>
            </a:r>
            <a:endParaRPr lang="en-US" dirty="0"/>
          </a:p>
          <a:p>
            <a:r>
              <a:rPr lang="en-US" dirty="0"/>
              <a:t>Feynman diagram cheat sheet: </a:t>
            </a:r>
            <a:r>
              <a:rPr lang="en-US" dirty="0">
                <a:hlinkClick r:id="rId3"/>
              </a:rPr>
              <a:t>https://indico.cern.ch/event/570855/contributions/2315633/attachments/1497945/2331732/CheatSheet.pdf</a:t>
            </a:r>
            <a:endParaRPr lang="en-US" dirty="0"/>
          </a:p>
          <a:p>
            <a:r>
              <a:rPr lang="en-US" dirty="0"/>
              <a:t>Interactive periodic table of elementary particles: </a:t>
            </a:r>
            <a:r>
              <a:rPr lang="en-US" dirty="0">
                <a:hlinkClick r:id="rId4"/>
              </a:rPr>
              <a:t>http://www.thingsmadethinkable.com/item/elementary_particles.php</a:t>
            </a:r>
            <a:endParaRPr lang="en-US" dirty="0"/>
          </a:p>
          <a:p>
            <a:r>
              <a:rPr lang="en-US" dirty="0"/>
              <a:t>How to build your own particle detector: </a:t>
            </a:r>
            <a:r>
              <a:rPr lang="en-US" dirty="0">
                <a:hlinkClick r:id="rId5"/>
              </a:rPr>
              <a:t>https://www.symmetrymagazine.org/article/january-2015/how-to-build-your-own-particle-detector</a:t>
            </a:r>
            <a:endParaRPr lang="en-US" dirty="0"/>
          </a:p>
          <a:p>
            <a:pPr marL="0" indent="0">
              <a:buNone/>
            </a:pPr>
            <a:endParaRPr lang="en-US" dirty="0"/>
          </a:p>
        </p:txBody>
      </p:sp>
    </p:spTree>
    <p:extLst>
      <p:ext uri="{BB962C8B-B14F-4D97-AF65-F5344CB8AC3E}">
        <p14:creationId xmlns:p14="http://schemas.microsoft.com/office/powerpoint/2010/main" val="1506395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69F83-476F-4DAA-9333-CBC9AEC93085}"/>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C4C1AFC4-0321-474A-AB12-78C7F88750C3}"/>
              </a:ext>
            </a:extLst>
          </p:cNvPr>
          <p:cNvSpPr>
            <a:spLocks noGrp="1"/>
          </p:cNvSpPr>
          <p:nvPr>
            <p:ph type="body" idx="1"/>
          </p:nvPr>
        </p:nvSpPr>
        <p:spPr/>
        <p:txBody>
          <a:bodyPr/>
          <a:lstStyle/>
          <a:p>
            <a:r>
              <a:rPr lang="en-US"/>
              <a:t>Suggestions: Feynman </a:t>
            </a:r>
            <a:r>
              <a:rPr lang="en-US" dirty="0"/>
              <a:t>diagrams, </a:t>
            </a:r>
            <a:r>
              <a:rPr lang="en-US" dirty="0" err="1"/>
              <a:t>Noether’s</a:t>
            </a:r>
            <a:r>
              <a:rPr lang="en-US" dirty="0"/>
              <a:t> theorem, the LHC</a:t>
            </a:r>
          </a:p>
        </p:txBody>
      </p:sp>
    </p:spTree>
    <p:extLst>
      <p:ext uri="{BB962C8B-B14F-4D97-AF65-F5344CB8AC3E}">
        <p14:creationId xmlns:p14="http://schemas.microsoft.com/office/powerpoint/2010/main" val="60980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F2DAEE7-7E4E-4221-B468-0B7911897FDD}"/>
              </a:ext>
            </a:extLst>
          </p:cNvPr>
          <p:cNvSpPr>
            <a:spLocks noGrp="1"/>
          </p:cNvSpPr>
          <p:nvPr>
            <p:ph type="title"/>
          </p:nvPr>
        </p:nvSpPr>
        <p:spPr>
          <a:xfrm>
            <a:off x="412750" y="614680"/>
            <a:ext cx="4478020" cy="2157884"/>
          </a:xfrm>
        </p:spPr>
        <p:txBody>
          <a:bodyPr/>
          <a:lstStyle/>
          <a:p>
            <a:r>
              <a:rPr lang="en-US" dirty="0"/>
              <a:t>The Complicated Math</a:t>
            </a:r>
          </a:p>
        </p:txBody>
      </p:sp>
      <p:pic>
        <p:nvPicPr>
          <p:cNvPr id="5" name="Picture 4" descr="A coffee mug&#10;&#10;Description automatically generated">
            <a:extLst>
              <a:ext uri="{FF2B5EF4-FFF2-40B4-BE49-F238E27FC236}">
                <a16:creationId xmlns:a16="http://schemas.microsoft.com/office/drawing/2014/main" id="{3886877E-C7CD-48DA-A614-A80D46CD9BCD}"/>
              </a:ext>
            </a:extLst>
          </p:cNvPr>
          <p:cNvPicPr>
            <a:picLocks noChangeAspect="1"/>
          </p:cNvPicPr>
          <p:nvPr/>
        </p:nvPicPr>
        <p:blipFill rotWithShape="1">
          <a:blip r:embed="rId2">
            <a:extLst>
              <a:ext uri="{28A0092B-C50C-407E-A947-70E740481C1C}">
                <a14:useLocalDpi xmlns:a14="http://schemas.microsoft.com/office/drawing/2010/main" val="0"/>
              </a:ext>
            </a:extLst>
          </a:blip>
          <a:srcRect l="15502" r="8965" b="1"/>
          <a:stretch/>
        </p:blipFill>
        <p:spPr>
          <a:xfrm>
            <a:off x="6256020" y="685801"/>
            <a:ext cx="5212080" cy="5175250"/>
          </a:xfrm>
          <a:prstGeom prst="rect">
            <a:avLst/>
          </a:prstGeom>
          <a:noFill/>
        </p:spPr>
      </p:pic>
      <p:sp>
        <p:nvSpPr>
          <p:cNvPr id="2" name="TextBox 1">
            <a:extLst>
              <a:ext uri="{FF2B5EF4-FFF2-40B4-BE49-F238E27FC236}">
                <a16:creationId xmlns:a16="http://schemas.microsoft.com/office/drawing/2014/main" id="{CE8E63AE-3F92-4C0B-BCCE-1518A131EA63}"/>
              </a:ext>
            </a:extLst>
          </p:cNvPr>
          <p:cNvSpPr txBox="1"/>
          <p:nvPr/>
        </p:nvSpPr>
        <p:spPr>
          <a:xfrm>
            <a:off x="5817870" y="6427113"/>
            <a:ext cx="6374130" cy="430887"/>
          </a:xfrm>
          <a:prstGeom prst="rect">
            <a:avLst/>
          </a:prstGeom>
          <a:noFill/>
        </p:spPr>
        <p:txBody>
          <a:bodyPr wrap="square" rtlCol="0">
            <a:spAutoFit/>
          </a:bodyPr>
          <a:lstStyle/>
          <a:p>
            <a:r>
              <a:rPr lang="en-US" sz="1100" dirty="0"/>
              <a:t>https://home.cern/news/news/cern/sit-down-coffee-standard-model#:~:text=The%20Standard%20Model%20of%20particle,t%2Dshirts%20and%20coffee%20mugs.</a:t>
            </a:r>
          </a:p>
        </p:txBody>
      </p:sp>
    </p:spTree>
    <p:extLst>
      <p:ext uri="{BB962C8B-B14F-4D97-AF65-F5344CB8AC3E}">
        <p14:creationId xmlns:p14="http://schemas.microsoft.com/office/powerpoint/2010/main" val="382452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A6EB34B5-E890-4366-849F-467460964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381" y="68262"/>
            <a:ext cx="3999276" cy="6721475"/>
          </a:xfrm>
          <a:prstGeom prst="rect">
            <a:avLst/>
          </a:prstGeom>
          <a:noFill/>
        </p:spPr>
      </p:pic>
      <p:sp>
        <p:nvSpPr>
          <p:cNvPr id="6" name="TextBox 5">
            <a:extLst>
              <a:ext uri="{FF2B5EF4-FFF2-40B4-BE49-F238E27FC236}">
                <a16:creationId xmlns:a16="http://schemas.microsoft.com/office/drawing/2014/main" id="{3F3601E2-B306-45F5-806D-E0C9704F2654}"/>
              </a:ext>
            </a:extLst>
          </p:cNvPr>
          <p:cNvSpPr txBox="1"/>
          <p:nvPr/>
        </p:nvSpPr>
        <p:spPr>
          <a:xfrm>
            <a:off x="1066301" y="182880"/>
            <a:ext cx="3383280" cy="707886"/>
          </a:xfrm>
          <a:prstGeom prst="rect">
            <a:avLst/>
          </a:prstGeom>
          <a:noFill/>
        </p:spPr>
        <p:txBody>
          <a:bodyPr wrap="square" rtlCol="0">
            <a:spAutoFit/>
          </a:bodyPr>
          <a:lstStyle/>
          <a:p>
            <a:r>
              <a:rPr lang="en-US" sz="4000" dirty="0"/>
              <a:t>It gets worse</a:t>
            </a:r>
          </a:p>
        </p:txBody>
      </p:sp>
      <p:sp>
        <p:nvSpPr>
          <p:cNvPr id="2" name="TextBox 1">
            <a:extLst>
              <a:ext uri="{FF2B5EF4-FFF2-40B4-BE49-F238E27FC236}">
                <a16:creationId xmlns:a16="http://schemas.microsoft.com/office/drawing/2014/main" id="{06B4C372-6F45-4C4B-9724-F87A541C6F7B}"/>
              </a:ext>
            </a:extLst>
          </p:cNvPr>
          <p:cNvSpPr txBox="1"/>
          <p:nvPr/>
        </p:nvSpPr>
        <p:spPr>
          <a:xfrm>
            <a:off x="8840857" y="6328072"/>
            <a:ext cx="3351143" cy="461665"/>
          </a:xfrm>
          <a:prstGeom prst="rect">
            <a:avLst/>
          </a:prstGeom>
          <a:noFill/>
        </p:spPr>
        <p:txBody>
          <a:bodyPr wrap="square" rtlCol="0">
            <a:spAutoFit/>
          </a:bodyPr>
          <a:lstStyle/>
          <a:p>
            <a:r>
              <a:rPr lang="en-US" sz="1200" dirty="0"/>
              <a:t>https://www.symmetrymagazine.org/article/the-deconstructed-standard-model-equation</a:t>
            </a:r>
          </a:p>
        </p:txBody>
      </p:sp>
    </p:spTree>
    <p:extLst>
      <p:ext uri="{BB962C8B-B14F-4D97-AF65-F5344CB8AC3E}">
        <p14:creationId xmlns:p14="http://schemas.microsoft.com/office/powerpoint/2010/main" val="426537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B0DE-2D3E-409F-AB90-E86E52726F8B}"/>
              </a:ext>
            </a:extLst>
          </p:cNvPr>
          <p:cNvSpPr>
            <a:spLocks noGrp="1"/>
          </p:cNvSpPr>
          <p:nvPr>
            <p:ph type="title"/>
          </p:nvPr>
        </p:nvSpPr>
        <p:spPr/>
        <p:txBody>
          <a:bodyPr/>
          <a:lstStyle/>
          <a:p>
            <a:r>
              <a:rPr lang="en-US" dirty="0"/>
              <a:t>Particles of the Standard Model</a:t>
            </a:r>
          </a:p>
        </p:txBody>
      </p:sp>
      <p:sp>
        <p:nvSpPr>
          <p:cNvPr id="3" name="Text Placeholder 2">
            <a:extLst>
              <a:ext uri="{FF2B5EF4-FFF2-40B4-BE49-F238E27FC236}">
                <a16:creationId xmlns:a16="http://schemas.microsoft.com/office/drawing/2014/main" id="{0ABC8F4D-C57B-45CD-8D90-CC90C45085D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686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F6C59A6-C2B6-4E2E-9B30-9A057B341D41}"/>
              </a:ext>
            </a:extLst>
          </p:cNvPr>
          <p:cNvSpPr>
            <a:spLocks noGrp="1"/>
          </p:cNvSpPr>
          <p:nvPr>
            <p:ph type="title"/>
          </p:nvPr>
        </p:nvSpPr>
        <p:spPr>
          <a:xfrm>
            <a:off x="723900" y="317500"/>
            <a:ext cx="3855720" cy="1346200"/>
          </a:xfrm>
        </p:spPr>
        <p:txBody>
          <a:bodyPr/>
          <a:lstStyle/>
          <a:p>
            <a:r>
              <a:rPr lang="en-US" dirty="0"/>
              <a:t>The ‘Periodic Table’</a:t>
            </a:r>
          </a:p>
        </p:txBody>
      </p:sp>
      <p:pic>
        <p:nvPicPr>
          <p:cNvPr id="3" name="Picture 2" descr="A close up of a keyboard&#10;&#10;Description automatically generated">
            <a:extLst>
              <a:ext uri="{FF2B5EF4-FFF2-40B4-BE49-F238E27FC236}">
                <a16:creationId xmlns:a16="http://schemas.microsoft.com/office/drawing/2014/main" id="{B8933AB2-472F-4E35-BE46-4978C739809D}"/>
              </a:ext>
            </a:extLst>
          </p:cNvPr>
          <p:cNvPicPr>
            <a:picLocks noChangeAspect="1"/>
          </p:cNvPicPr>
          <p:nvPr/>
        </p:nvPicPr>
        <p:blipFill rotWithShape="1">
          <a:blip r:embed="rId2">
            <a:extLst>
              <a:ext uri="{28A0092B-C50C-407E-A947-70E740481C1C}">
                <a14:useLocalDpi xmlns:a14="http://schemas.microsoft.com/office/drawing/2010/main" val="0"/>
              </a:ext>
            </a:extLst>
          </a:blip>
          <a:srcRect t="9185"/>
          <a:stretch/>
        </p:blipFill>
        <p:spPr>
          <a:xfrm>
            <a:off x="5699760" y="320840"/>
            <a:ext cx="6492240" cy="6216319"/>
          </a:xfrm>
          <a:prstGeom prst="rect">
            <a:avLst/>
          </a:prstGeom>
          <a:noFill/>
        </p:spPr>
      </p:pic>
      <p:sp>
        <p:nvSpPr>
          <p:cNvPr id="13" name="Text Placeholder 3">
            <a:extLst>
              <a:ext uri="{FF2B5EF4-FFF2-40B4-BE49-F238E27FC236}">
                <a16:creationId xmlns:a16="http://schemas.microsoft.com/office/drawing/2014/main" id="{56AAE8C9-9064-4A3F-BF07-8DCB5DE287C7}"/>
              </a:ext>
            </a:extLst>
          </p:cNvPr>
          <p:cNvSpPr>
            <a:spLocks noGrp="1"/>
          </p:cNvSpPr>
          <p:nvPr>
            <p:ph type="body" sz="half" idx="2"/>
          </p:nvPr>
        </p:nvSpPr>
        <p:spPr>
          <a:xfrm>
            <a:off x="723900" y="1495425"/>
            <a:ext cx="3855720" cy="4876800"/>
          </a:xfrm>
        </p:spPr>
        <p:txBody>
          <a:bodyPr>
            <a:normAutofit/>
          </a:bodyPr>
          <a:lstStyle/>
          <a:p>
            <a:pPr>
              <a:lnSpc>
                <a:spcPct val="110000"/>
              </a:lnSpc>
              <a:spcAft>
                <a:spcPts val="0"/>
              </a:spcAft>
            </a:pPr>
            <a:r>
              <a:rPr lang="en-US" sz="2000" dirty="0"/>
              <a:t>Let’s look at the numbers in each cell:</a:t>
            </a:r>
          </a:p>
          <a:p>
            <a:pPr marL="342900" indent="-342900">
              <a:lnSpc>
                <a:spcPct val="110000"/>
              </a:lnSpc>
              <a:spcAft>
                <a:spcPts val="0"/>
              </a:spcAft>
              <a:buFont typeface="Arial" panose="020B0604020202020204" pitchFamily="34" charset="0"/>
              <a:buChar char="•"/>
            </a:pPr>
            <a:r>
              <a:rPr lang="en-US" sz="2000" dirty="0"/>
              <a:t>Mass (vs weight)</a:t>
            </a:r>
          </a:p>
          <a:p>
            <a:pPr marL="800100" lvl="1" indent="-342900">
              <a:lnSpc>
                <a:spcPct val="110000"/>
              </a:lnSpc>
              <a:spcBef>
                <a:spcPts val="0"/>
              </a:spcBef>
              <a:spcAft>
                <a:spcPts val="0"/>
              </a:spcAft>
              <a:buFont typeface="Arial" panose="020B0604020202020204" pitchFamily="34" charset="0"/>
              <a:buChar char="•"/>
            </a:pPr>
            <a:r>
              <a:rPr lang="en-US" sz="1800" i="0" dirty="0"/>
              <a:t>1 </a:t>
            </a:r>
            <a:r>
              <a:rPr lang="en-US" sz="1800" i="0" dirty="0" err="1"/>
              <a:t>lb</a:t>
            </a:r>
            <a:r>
              <a:rPr lang="en-US" sz="1800" i="0" dirty="0"/>
              <a:t> = 0.45 kg = 2.54×10</a:t>
            </a:r>
            <a:r>
              <a:rPr lang="en-US" sz="1800" i="0" baseline="30000" dirty="0"/>
              <a:t>35</a:t>
            </a:r>
            <a:r>
              <a:rPr lang="en-US" sz="1800" i="0" dirty="0"/>
              <a:t> eV/c</a:t>
            </a:r>
            <a:r>
              <a:rPr lang="en-US" sz="1800" i="0" baseline="30000" dirty="0"/>
              <a:t>2</a:t>
            </a:r>
            <a:endParaRPr lang="en-US" sz="1800" i="0" dirty="0"/>
          </a:p>
          <a:p>
            <a:pPr marL="800100" lvl="1" indent="-342900">
              <a:lnSpc>
                <a:spcPct val="110000"/>
              </a:lnSpc>
              <a:spcBef>
                <a:spcPts val="0"/>
              </a:spcBef>
              <a:spcAft>
                <a:spcPts val="0"/>
              </a:spcAft>
              <a:buFont typeface="Arial" panose="020B0604020202020204" pitchFamily="34" charset="0"/>
              <a:buChar char="•"/>
            </a:pPr>
            <a:r>
              <a:rPr lang="en-US" sz="1800" i="0" dirty="0"/>
              <a:t>E=mc</a:t>
            </a:r>
            <a:r>
              <a:rPr lang="en-US" sz="1800" i="0" baseline="30000" dirty="0"/>
              <a:t>2</a:t>
            </a:r>
            <a:endParaRPr lang="en-US" sz="1800" i="0" dirty="0"/>
          </a:p>
        </p:txBody>
      </p:sp>
      <p:sp>
        <p:nvSpPr>
          <p:cNvPr id="4" name="Rectangle 3">
            <a:extLst>
              <a:ext uri="{FF2B5EF4-FFF2-40B4-BE49-F238E27FC236}">
                <a16:creationId xmlns:a16="http://schemas.microsoft.com/office/drawing/2014/main" id="{731D656D-D56A-4D68-A661-3A0D630EA9A8}"/>
              </a:ext>
            </a:extLst>
          </p:cNvPr>
          <p:cNvSpPr/>
          <p:nvPr/>
        </p:nvSpPr>
        <p:spPr>
          <a:xfrm>
            <a:off x="5699760" y="1114425"/>
            <a:ext cx="6254115" cy="257175"/>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2" name="TextBox 1">
            <a:extLst>
              <a:ext uri="{FF2B5EF4-FFF2-40B4-BE49-F238E27FC236}">
                <a16:creationId xmlns:a16="http://schemas.microsoft.com/office/drawing/2014/main" id="{4F08816F-979C-4764-881C-3DE7A254A7E6}"/>
              </a:ext>
            </a:extLst>
          </p:cNvPr>
          <p:cNvSpPr txBox="1"/>
          <p:nvPr/>
        </p:nvSpPr>
        <p:spPr>
          <a:xfrm>
            <a:off x="8945880" y="6537159"/>
            <a:ext cx="3210928" cy="276999"/>
          </a:xfrm>
          <a:prstGeom prst="rect">
            <a:avLst/>
          </a:prstGeom>
          <a:noFill/>
        </p:spPr>
        <p:txBody>
          <a:bodyPr wrap="square" rtlCol="0">
            <a:spAutoFit/>
          </a:bodyPr>
          <a:lstStyle/>
          <a:p>
            <a:r>
              <a:rPr lang="en-US" sz="1200" dirty="0"/>
              <a:t>https://en.wikipedia.org/wiki/Standard_Model</a:t>
            </a:r>
          </a:p>
        </p:txBody>
      </p:sp>
    </p:spTree>
    <p:extLst>
      <p:ext uri="{BB962C8B-B14F-4D97-AF65-F5344CB8AC3E}">
        <p14:creationId xmlns:p14="http://schemas.microsoft.com/office/powerpoint/2010/main" val="247234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F6C59A6-C2B6-4E2E-9B30-9A057B341D41}"/>
              </a:ext>
            </a:extLst>
          </p:cNvPr>
          <p:cNvSpPr>
            <a:spLocks noGrp="1"/>
          </p:cNvSpPr>
          <p:nvPr>
            <p:ph type="title"/>
          </p:nvPr>
        </p:nvSpPr>
        <p:spPr>
          <a:xfrm>
            <a:off x="723900" y="317500"/>
            <a:ext cx="3855720" cy="1346200"/>
          </a:xfrm>
        </p:spPr>
        <p:txBody>
          <a:bodyPr/>
          <a:lstStyle/>
          <a:p>
            <a:r>
              <a:rPr lang="en-US" dirty="0"/>
              <a:t>The ‘Periodic Table’</a:t>
            </a:r>
          </a:p>
        </p:txBody>
      </p:sp>
      <p:pic>
        <p:nvPicPr>
          <p:cNvPr id="3" name="Picture 2" descr="A close up of a keyboard&#10;&#10;Description automatically generated">
            <a:extLst>
              <a:ext uri="{FF2B5EF4-FFF2-40B4-BE49-F238E27FC236}">
                <a16:creationId xmlns:a16="http://schemas.microsoft.com/office/drawing/2014/main" id="{B8933AB2-472F-4E35-BE46-4978C739809D}"/>
              </a:ext>
            </a:extLst>
          </p:cNvPr>
          <p:cNvPicPr>
            <a:picLocks noChangeAspect="1"/>
          </p:cNvPicPr>
          <p:nvPr/>
        </p:nvPicPr>
        <p:blipFill rotWithShape="1">
          <a:blip r:embed="rId2">
            <a:extLst>
              <a:ext uri="{28A0092B-C50C-407E-A947-70E740481C1C}">
                <a14:useLocalDpi xmlns:a14="http://schemas.microsoft.com/office/drawing/2010/main" val="0"/>
              </a:ext>
            </a:extLst>
          </a:blip>
          <a:srcRect t="9185"/>
          <a:stretch/>
        </p:blipFill>
        <p:spPr>
          <a:xfrm>
            <a:off x="5699760" y="320840"/>
            <a:ext cx="6492240" cy="6216319"/>
          </a:xfrm>
          <a:prstGeom prst="rect">
            <a:avLst/>
          </a:prstGeom>
          <a:noFill/>
        </p:spPr>
      </p:pic>
      <p:sp>
        <p:nvSpPr>
          <p:cNvPr id="13" name="Text Placeholder 3">
            <a:extLst>
              <a:ext uri="{FF2B5EF4-FFF2-40B4-BE49-F238E27FC236}">
                <a16:creationId xmlns:a16="http://schemas.microsoft.com/office/drawing/2014/main" id="{56AAE8C9-9064-4A3F-BF07-8DCB5DE287C7}"/>
              </a:ext>
            </a:extLst>
          </p:cNvPr>
          <p:cNvSpPr>
            <a:spLocks noGrp="1"/>
          </p:cNvSpPr>
          <p:nvPr>
            <p:ph type="body" sz="half" idx="2"/>
          </p:nvPr>
        </p:nvSpPr>
        <p:spPr>
          <a:xfrm>
            <a:off x="723900" y="1524000"/>
            <a:ext cx="3855720" cy="4876800"/>
          </a:xfrm>
        </p:spPr>
        <p:txBody>
          <a:bodyPr>
            <a:normAutofit/>
          </a:bodyPr>
          <a:lstStyle/>
          <a:p>
            <a:pPr>
              <a:lnSpc>
                <a:spcPct val="110000"/>
              </a:lnSpc>
              <a:spcAft>
                <a:spcPts val="0"/>
              </a:spcAft>
            </a:pPr>
            <a:r>
              <a:rPr lang="en-US" sz="2000" dirty="0"/>
              <a:t>Let’s look at the numbers in each cell:</a:t>
            </a:r>
          </a:p>
          <a:p>
            <a:pPr marL="342900" indent="-342900">
              <a:lnSpc>
                <a:spcPct val="110000"/>
              </a:lnSpc>
              <a:spcAft>
                <a:spcPts val="0"/>
              </a:spcAft>
              <a:buFont typeface="Arial" panose="020B0604020202020204" pitchFamily="34" charset="0"/>
              <a:buChar char="•"/>
            </a:pPr>
            <a:r>
              <a:rPr lang="en-US" sz="2000" dirty="0"/>
              <a:t>Mass (vs weight)</a:t>
            </a:r>
          </a:p>
          <a:p>
            <a:pPr marL="800100" lvl="1" indent="-342900">
              <a:lnSpc>
                <a:spcPct val="110000"/>
              </a:lnSpc>
              <a:spcBef>
                <a:spcPts val="0"/>
              </a:spcBef>
              <a:spcAft>
                <a:spcPts val="0"/>
              </a:spcAft>
              <a:buFont typeface="Arial" panose="020B0604020202020204" pitchFamily="34" charset="0"/>
              <a:buChar char="•"/>
            </a:pPr>
            <a:r>
              <a:rPr lang="en-US" sz="1800" i="0" dirty="0"/>
              <a:t>1 </a:t>
            </a:r>
            <a:r>
              <a:rPr lang="en-US" sz="1800" i="0" dirty="0" err="1"/>
              <a:t>lb</a:t>
            </a:r>
            <a:r>
              <a:rPr lang="en-US" sz="1800" i="0" dirty="0"/>
              <a:t> = 0.45 kg = 2.54×10</a:t>
            </a:r>
            <a:r>
              <a:rPr lang="en-US" sz="1800" i="0" baseline="30000" dirty="0"/>
              <a:t>35 </a:t>
            </a:r>
            <a:r>
              <a:rPr lang="en-US" sz="1800" i="0" dirty="0"/>
              <a:t>eV/c</a:t>
            </a:r>
            <a:r>
              <a:rPr lang="en-US" sz="1800" i="0" baseline="30000" dirty="0"/>
              <a:t>2</a:t>
            </a:r>
            <a:endParaRPr lang="en-US" sz="1800" i="0" dirty="0"/>
          </a:p>
          <a:p>
            <a:pPr marL="800100" lvl="1" indent="-342900">
              <a:lnSpc>
                <a:spcPct val="110000"/>
              </a:lnSpc>
              <a:spcBef>
                <a:spcPts val="0"/>
              </a:spcBef>
              <a:spcAft>
                <a:spcPts val="0"/>
              </a:spcAft>
              <a:buFont typeface="Arial" panose="020B0604020202020204" pitchFamily="34" charset="0"/>
              <a:buChar char="•"/>
            </a:pPr>
            <a:r>
              <a:rPr lang="en-US" sz="1800" i="0" dirty="0"/>
              <a:t>E=mc</a:t>
            </a:r>
            <a:r>
              <a:rPr lang="en-US" sz="1800" i="0" baseline="30000" dirty="0"/>
              <a:t>2</a:t>
            </a:r>
            <a:endParaRPr lang="en-US" sz="1800" i="0" dirty="0"/>
          </a:p>
          <a:p>
            <a:pPr marL="342900" indent="-342900">
              <a:lnSpc>
                <a:spcPct val="110000"/>
              </a:lnSpc>
              <a:spcAft>
                <a:spcPts val="0"/>
              </a:spcAft>
              <a:buFont typeface="Arial" panose="020B0604020202020204" pitchFamily="34" charset="0"/>
              <a:buChar char="•"/>
            </a:pPr>
            <a:r>
              <a:rPr lang="en-US" sz="2000" dirty="0"/>
              <a:t>Electric charge: interaction strength with EM</a:t>
            </a:r>
          </a:p>
        </p:txBody>
      </p:sp>
      <p:sp>
        <p:nvSpPr>
          <p:cNvPr id="4" name="Rectangle 3">
            <a:extLst>
              <a:ext uri="{FF2B5EF4-FFF2-40B4-BE49-F238E27FC236}">
                <a16:creationId xmlns:a16="http://schemas.microsoft.com/office/drawing/2014/main" id="{731D656D-D56A-4D68-A661-3A0D630EA9A8}"/>
              </a:ext>
            </a:extLst>
          </p:cNvPr>
          <p:cNvSpPr/>
          <p:nvPr/>
        </p:nvSpPr>
        <p:spPr>
          <a:xfrm>
            <a:off x="5699760" y="1363134"/>
            <a:ext cx="6254115" cy="220134"/>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8100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F6C59A6-C2B6-4E2E-9B30-9A057B341D41}"/>
              </a:ext>
            </a:extLst>
          </p:cNvPr>
          <p:cNvSpPr>
            <a:spLocks noGrp="1"/>
          </p:cNvSpPr>
          <p:nvPr>
            <p:ph type="title"/>
          </p:nvPr>
        </p:nvSpPr>
        <p:spPr>
          <a:xfrm>
            <a:off x="723900" y="317500"/>
            <a:ext cx="3855720" cy="1346200"/>
          </a:xfrm>
        </p:spPr>
        <p:txBody>
          <a:bodyPr/>
          <a:lstStyle/>
          <a:p>
            <a:r>
              <a:rPr lang="en-US" dirty="0"/>
              <a:t>The ‘Periodic Table’</a:t>
            </a:r>
          </a:p>
        </p:txBody>
      </p:sp>
      <p:pic>
        <p:nvPicPr>
          <p:cNvPr id="3" name="Picture 2" descr="A close up of a keyboard&#10;&#10;Description automatically generated">
            <a:extLst>
              <a:ext uri="{FF2B5EF4-FFF2-40B4-BE49-F238E27FC236}">
                <a16:creationId xmlns:a16="http://schemas.microsoft.com/office/drawing/2014/main" id="{B8933AB2-472F-4E35-BE46-4978C739809D}"/>
              </a:ext>
            </a:extLst>
          </p:cNvPr>
          <p:cNvPicPr>
            <a:picLocks noChangeAspect="1"/>
          </p:cNvPicPr>
          <p:nvPr/>
        </p:nvPicPr>
        <p:blipFill rotWithShape="1">
          <a:blip r:embed="rId2">
            <a:extLst>
              <a:ext uri="{28A0092B-C50C-407E-A947-70E740481C1C}">
                <a14:useLocalDpi xmlns:a14="http://schemas.microsoft.com/office/drawing/2010/main" val="0"/>
              </a:ext>
            </a:extLst>
          </a:blip>
          <a:srcRect t="9185"/>
          <a:stretch/>
        </p:blipFill>
        <p:spPr>
          <a:xfrm>
            <a:off x="5699760" y="317500"/>
            <a:ext cx="6492240" cy="6216319"/>
          </a:xfrm>
          <a:prstGeom prst="rect">
            <a:avLst/>
          </a:prstGeom>
          <a:noFill/>
        </p:spPr>
      </p:pic>
      <p:sp>
        <p:nvSpPr>
          <p:cNvPr id="13" name="Text Placeholder 3">
            <a:extLst>
              <a:ext uri="{FF2B5EF4-FFF2-40B4-BE49-F238E27FC236}">
                <a16:creationId xmlns:a16="http://schemas.microsoft.com/office/drawing/2014/main" id="{56AAE8C9-9064-4A3F-BF07-8DCB5DE287C7}"/>
              </a:ext>
            </a:extLst>
          </p:cNvPr>
          <p:cNvSpPr>
            <a:spLocks noGrp="1"/>
          </p:cNvSpPr>
          <p:nvPr>
            <p:ph type="body" sz="half" idx="2"/>
          </p:nvPr>
        </p:nvSpPr>
        <p:spPr>
          <a:xfrm>
            <a:off x="723900" y="1524000"/>
            <a:ext cx="3855720" cy="5181600"/>
          </a:xfrm>
        </p:spPr>
        <p:txBody>
          <a:bodyPr>
            <a:normAutofit/>
          </a:bodyPr>
          <a:lstStyle/>
          <a:p>
            <a:pPr>
              <a:lnSpc>
                <a:spcPct val="110000"/>
              </a:lnSpc>
              <a:spcAft>
                <a:spcPts val="0"/>
              </a:spcAft>
            </a:pPr>
            <a:r>
              <a:rPr lang="en-US" sz="2000" dirty="0"/>
              <a:t>Let’s look at the numbers in each cell:</a:t>
            </a:r>
          </a:p>
          <a:p>
            <a:pPr marL="342900" indent="-342900">
              <a:lnSpc>
                <a:spcPct val="110000"/>
              </a:lnSpc>
              <a:spcAft>
                <a:spcPts val="0"/>
              </a:spcAft>
              <a:buFont typeface="Arial" panose="020B0604020202020204" pitchFamily="34" charset="0"/>
              <a:buChar char="•"/>
            </a:pPr>
            <a:r>
              <a:rPr lang="en-US" sz="2000" dirty="0"/>
              <a:t>Mass (vs weight)</a:t>
            </a:r>
          </a:p>
          <a:p>
            <a:pPr marL="800100" lvl="1" indent="-342900">
              <a:lnSpc>
                <a:spcPct val="110000"/>
              </a:lnSpc>
              <a:spcBef>
                <a:spcPts val="0"/>
              </a:spcBef>
              <a:spcAft>
                <a:spcPts val="0"/>
              </a:spcAft>
              <a:buFont typeface="Arial" panose="020B0604020202020204" pitchFamily="34" charset="0"/>
              <a:buChar char="•"/>
            </a:pPr>
            <a:r>
              <a:rPr lang="en-US" sz="1800" i="0" dirty="0"/>
              <a:t>1 </a:t>
            </a:r>
            <a:r>
              <a:rPr lang="en-US" sz="1800" i="0" dirty="0" err="1"/>
              <a:t>lb</a:t>
            </a:r>
            <a:r>
              <a:rPr lang="en-US" sz="1800" i="0" dirty="0"/>
              <a:t> = 0.45 kg = 2.54×10</a:t>
            </a:r>
            <a:r>
              <a:rPr lang="en-US" sz="1800" i="0" baseline="30000" dirty="0"/>
              <a:t>35</a:t>
            </a:r>
            <a:r>
              <a:rPr lang="en-US" sz="1800" i="0" dirty="0"/>
              <a:t> eV/c</a:t>
            </a:r>
            <a:r>
              <a:rPr lang="en-US" sz="1800" i="0" baseline="30000" dirty="0"/>
              <a:t>2</a:t>
            </a:r>
            <a:endParaRPr lang="en-US" sz="1800" i="0" dirty="0"/>
          </a:p>
          <a:p>
            <a:pPr marL="800100" lvl="1" indent="-342900">
              <a:lnSpc>
                <a:spcPct val="110000"/>
              </a:lnSpc>
              <a:spcBef>
                <a:spcPts val="0"/>
              </a:spcBef>
              <a:spcAft>
                <a:spcPts val="0"/>
              </a:spcAft>
              <a:buFont typeface="Arial" panose="020B0604020202020204" pitchFamily="34" charset="0"/>
              <a:buChar char="•"/>
            </a:pPr>
            <a:r>
              <a:rPr lang="en-US" sz="1800" i="0" dirty="0"/>
              <a:t>E=mc</a:t>
            </a:r>
            <a:r>
              <a:rPr lang="en-US" sz="1800" i="0" baseline="30000" dirty="0"/>
              <a:t>2</a:t>
            </a:r>
            <a:endParaRPr lang="en-US" sz="1800" i="0" dirty="0"/>
          </a:p>
          <a:p>
            <a:pPr marL="342900" indent="-342900">
              <a:lnSpc>
                <a:spcPct val="110000"/>
              </a:lnSpc>
              <a:spcAft>
                <a:spcPts val="0"/>
              </a:spcAft>
              <a:buFont typeface="Arial" panose="020B0604020202020204" pitchFamily="34" charset="0"/>
              <a:buChar char="•"/>
            </a:pPr>
            <a:r>
              <a:rPr lang="en-US" sz="2000" dirty="0"/>
              <a:t>Electric charge: interaction strength with EM</a:t>
            </a:r>
          </a:p>
          <a:p>
            <a:pPr marL="342900" indent="-342900">
              <a:lnSpc>
                <a:spcPct val="110000"/>
              </a:lnSpc>
              <a:spcAft>
                <a:spcPts val="0"/>
              </a:spcAft>
              <a:buFont typeface="Arial" panose="020B0604020202020204" pitchFamily="34" charset="0"/>
              <a:buChar char="•"/>
            </a:pPr>
            <a:r>
              <a:rPr lang="en-US" sz="2000" dirty="0"/>
              <a:t>Spin: intrinsic angular momentum</a:t>
            </a:r>
          </a:p>
          <a:p>
            <a:pPr marL="800100" lvl="1" indent="-342900">
              <a:lnSpc>
                <a:spcPct val="110000"/>
              </a:lnSpc>
              <a:spcBef>
                <a:spcPts val="0"/>
              </a:spcBef>
              <a:spcAft>
                <a:spcPts val="0"/>
              </a:spcAft>
              <a:buFont typeface="Arial" panose="020B0604020202020204" pitchFamily="34" charset="0"/>
              <a:buChar char="•"/>
            </a:pPr>
            <a:r>
              <a:rPr lang="en-US" sz="1800" i="0" dirty="0"/>
              <a:t>Not actually spinning</a:t>
            </a:r>
          </a:p>
          <a:p>
            <a:pPr marL="800100" lvl="1" indent="-342900">
              <a:lnSpc>
                <a:spcPct val="110000"/>
              </a:lnSpc>
              <a:spcBef>
                <a:spcPts val="0"/>
              </a:spcBef>
              <a:spcAft>
                <a:spcPts val="0"/>
              </a:spcAft>
              <a:buFont typeface="Arial" panose="020B0604020202020204" pitchFamily="34" charset="0"/>
              <a:buChar char="•"/>
            </a:pPr>
            <a:r>
              <a:rPr lang="en-US" sz="1800" i="0" dirty="0"/>
              <a:t>Chart shows total spin, can measure +/- n/2</a:t>
            </a:r>
          </a:p>
        </p:txBody>
      </p:sp>
      <p:sp>
        <p:nvSpPr>
          <p:cNvPr id="4" name="Rectangle 3">
            <a:extLst>
              <a:ext uri="{FF2B5EF4-FFF2-40B4-BE49-F238E27FC236}">
                <a16:creationId xmlns:a16="http://schemas.microsoft.com/office/drawing/2014/main" id="{731D656D-D56A-4D68-A661-3A0D630EA9A8}"/>
              </a:ext>
            </a:extLst>
          </p:cNvPr>
          <p:cNvSpPr/>
          <p:nvPr/>
        </p:nvSpPr>
        <p:spPr>
          <a:xfrm>
            <a:off x="5699760" y="1535112"/>
            <a:ext cx="6254115" cy="257175"/>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828831282"/>
      </p:ext>
    </p:extLst>
  </p:cSld>
  <p:clrMapOvr>
    <a:masterClrMapping/>
  </p:clrMapOvr>
</p:sld>
</file>

<file path=ppt/theme/theme1.xml><?xml version="1.0" encoding="utf-8"?>
<a:theme xmlns:a="http://schemas.openxmlformats.org/drawingml/2006/main" name="Theme_fromC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_fromCP" id="{3C2367B5-42AE-4041-8FCB-927A58B06811}" vid="{F9CAC15C-745E-47C8-90CF-C8DC4B9D1F77}"/>
    </a:ext>
  </a:extLst>
</a:theme>
</file>

<file path=docProps/app.xml><?xml version="1.0" encoding="utf-8"?>
<Properties xmlns="http://schemas.openxmlformats.org/officeDocument/2006/extended-properties" xmlns:vt="http://schemas.openxmlformats.org/officeDocument/2006/docPropsVTypes">
  <TotalTime>1192</TotalTime>
  <Words>3059</Words>
  <Application>Microsoft Office PowerPoint</Application>
  <PresentationFormat>Widescreen</PresentationFormat>
  <Paragraphs>263</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Cambria Math</vt:lpstr>
      <vt:lpstr>Franklin Gothic Book</vt:lpstr>
      <vt:lpstr>Theme_fromCP</vt:lpstr>
      <vt:lpstr>The Standard Model of Particle physics (without any complicated math)</vt:lpstr>
      <vt:lpstr>Expectations and goals</vt:lpstr>
      <vt:lpstr>What is the Standard Model?</vt:lpstr>
      <vt:lpstr>The Complicated Math</vt:lpstr>
      <vt:lpstr>PowerPoint Presentation</vt:lpstr>
      <vt:lpstr>Particles of the Standard Model</vt:lpstr>
      <vt:lpstr>The ‘Periodic Table’</vt:lpstr>
      <vt:lpstr>The ‘Periodic Table’</vt:lpstr>
      <vt:lpstr>The ‘Periodic Table’</vt:lpstr>
      <vt:lpstr>Two Categories:</vt:lpstr>
      <vt:lpstr>Two Categories:</vt:lpstr>
      <vt:lpstr>Two Categories:</vt:lpstr>
      <vt:lpstr>Bosons mediate interactions</vt:lpstr>
      <vt:lpstr>3 Fermion Generations </vt:lpstr>
      <vt:lpstr>Quarks are fermions with color charge</vt:lpstr>
      <vt:lpstr>Quarks also mix flavors</vt:lpstr>
      <vt:lpstr>Leptons are fermions without color charge</vt:lpstr>
      <vt:lpstr>PowerPoint Presentation</vt:lpstr>
      <vt:lpstr>Antimatter: same mass, spin, but opposite charges</vt:lpstr>
      <vt:lpstr>Interactions of the Standard Model</vt:lpstr>
      <vt:lpstr>Symmetry and Conservation is Central to the SM</vt:lpstr>
      <vt:lpstr>Symmetry and Conservation is Central to the SM</vt:lpstr>
      <vt:lpstr>Three Forces are Included in the SM</vt:lpstr>
      <vt:lpstr>Electromagnetic</vt:lpstr>
      <vt:lpstr>Strong</vt:lpstr>
      <vt:lpstr>Weak</vt:lpstr>
      <vt:lpstr>What’s Missing? (Think about forces.)  Any ideas of why?</vt:lpstr>
      <vt:lpstr>PowerPoint Presentation</vt:lpstr>
      <vt:lpstr>The Higgs is important: why?</vt:lpstr>
      <vt:lpstr>The Higgs is important: why?</vt:lpstr>
      <vt:lpstr>PowerPoint Presentation</vt:lpstr>
      <vt:lpstr>Problems of the Standard Model</vt:lpstr>
      <vt:lpstr>Unexplained Phenomena</vt:lpstr>
      <vt:lpstr>PowerPoint Presentation</vt:lpstr>
      <vt:lpstr>Some cool links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Standard Model of Particle physics (without any complicated math)</dc:title>
  <dc:creator>Michael Gilmer McGinnis</dc:creator>
  <cp:lastModifiedBy>Michael Gilmer McGinnis</cp:lastModifiedBy>
  <cp:revision>56</cp:revision>
  <dcterms:created xsi:type="dcterms:W3CDTF">2020-11-07T21:12:42Z</dcterms:created>
  <dcterms:modified xsi:type="dcterms:W3CDTF">2020-11-14T19:53:53Z</dcterms:modified>
</cp:coreProperties>
</file>